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  <p:sldMasterId id="2147483652" r:id="rId2"/>
  </p:sldMasterIdLst>
  <p:notesMasterIdLst>
    <p:notesMasterId r:id="rId9"/>
  </p:notesMasterIdLst>
  <p:handoutMasterIdLst>
    <p:handoutMasterId r:id="rId10"/>
  </p:handoutMasterIdLst>
  <p:sldIdLst>
    <p:sldId id="288" r:id="rId3"/>
    <p:sldId id="514" r:id="rId4"/>
    <p:sldId id="525" r:id="rId5"/>
    <p:sldId id="516" r:id="rId6"/>
    <p:sldId id="522" r:id="rId7"/>
    <p:sldId id="524" r:id="rId8"/>
  </p:sldIdLst>
  <p:sldSz cx="9906000" cy="6858000" type="A4"/>
  <p:notesSz cx="6794500" cy="9931400"/>
  <p:embeddedFontLst>
    <p:embeddedFont>
      <p:font typeface="Andika" panose="02000000000000000000" pitchFamily="2" charset="0"/>
      <p:regular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n-GB"/>
    </a:defPPr>
    <a:lvl1pPr algn="ctr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Comic Sans MS" pitchFamily="66" charset="0"/>
        <a:ea typeface="+mn-ea"/>
        <a:cs typeface="Arial" charset="0"/>
      </a:defRPr>
    </a:lvl1pPr>
    <a:lvl2pPr marL="457200" algn="ctr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Comic Sans MS" pitchFamily="66" charset="0"/>
        <a:ea typeface="+mn-ea"/>
        <a:cs typeface="Arial" charset="0"/>
      </a:defRPr>
    </a:lvl2pPr>
    <a:lvl3pPr marL="914400" algn="ctr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Comic Sans MS" pitchFamily="66" charset="0"/>
        <a:ea typeface="+mn-ea"/>
        <a:cs typeface="Arial" charset="0"/>
      </a:defRPr>
    </a:lvl3pPr>
    <a:lvl4pPr marL="1371600" algn="ctr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Comic Sans MS" pitchFamily="66" charset="0"/>
        <a:ea typeface="+mn-ea"/>
        <a:cs typeface="Arial" charset="0"/>
      </a:defRPr>
    </a:lvl4pPr>
    <a:lvl5pPr marL="1828800" algn="ctr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5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00CC"/>
    <a:srgbClr val="FF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39" autoAdjust="0"/>
    <p:restoredTop sz="94683" autoAdjust="0"/>
  </p:normalViewPr>
  <p:slideViewPr>
    <p:cSldViewPr>
      <p:cViewPr varScale="1">
        <p:scale>
          <a:sx n="92" d="100"/>
          <a:sy n="92" d="100"/>
        </p:scale>
        <p:origin x="48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3" y="1862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484" y="-90"/>
      </p:cViewPr>
      <p:guideLst>
        <p:guide orient="horz" pos="2925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>
            <a:lvl1pPr algn="l" defTabSz="457200"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b" anchorCtr="0" compatLnSpc="1">
            <a:prstTxWarp prst="textNoShape">
              <a:avLst/>
            </a:prstTxWarp>
          </a:bodyPr>
          <a:lstStyle>
            <a:lvl1pPr algn="l" defTabSz="457200"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b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04DF50FB-65BC-426A-BA11-4D0CECC25DA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68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4500" cy="9931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09613" y="744538"/>
            <a:ext cx="5380037" cy="37258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04875" y="4718050"/>
            <a:ext cx="4981575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021" rIns="91870" bIns="450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1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04875" y="4718050"/>
            <a:ext cx="4983163" cy="4452938"/>
          </a:xfrm>
          <a:noFill/>
          <a:ln/>
        </p:spPr>
        <p:txBody>
          <a:bodyPr wrap="none" lIns="92968" tIns="46484" rIns="92968" bIns="46484" anchor="ctr"/>
          <a:lstStyle/>
          <a:p>
            <a:endParaRPr lang="en-US" dirty="0"/>
          </a:p>
        </p:txBody>
      </p:sp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701675" y="744538"/>
            <a:ext cx="5397500" cy="3727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85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9424" y="6534150"/>
            <a:ext cx="985764" cy="273050"/>
          </a:xfrm>
        </p:spPr>
        <p:txBody>
          <a:bodyPr/>
          <a:lstStyle>
            <a:lvl1pPr>
              <a:defRPr/>
            </a:lvl1pPr>
          </a:lstStyle>
          <a:p>
            <a:fld id="{435259E6-68A6-4F87-B60F-95E8FAC4519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4084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3676" y="6532563"/>
            <a:ext cx="1951038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40123" y="6532563"/>
            <a:ext cx="5068887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1A8D-9AEA-4ADE-8A1C-678667871E7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849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871" y="-360"/>
            <a:ext cx="8190127" cy="1143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3801" y="6530760"/>
            <a:ext cx="1950887" cy="276480"/>
          </a:xfrm>
          <a:prstGeom prst="rect">
            <a:avLst/>
          </a:prstGeom>
        </p:spPr>
        <p:txBody>
          <a:bodyPr/>
          <a:lstStyle/>
          <a:p>
            <a:r>
              <a:rPr dirty="0"/>
              <a:t>23 March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9696" y="6530760"/>
            <a:ext cx="5067987" cy="276480"/>
          </a:xfrm>
          <a:prstGeom prst="rect">
            <a:avLst/>
          </a:prstGeom>
        </p:spPr>
        <p:txBody>
          <a:bodyPr/>
          <a:lstStyle/>
          <a:p>
            <a:r>
              <a:rPr dirty="0"/>
              <a:t>25th SADCMEL Meeting, Gaborone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4F24-161F-4D4F-A13A-1F4263CEDA0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9424" y="6453336"/>
            <a:ext cx="1014934" cy="273050"/>
          </a:xfrm>
        </p:spPr>
        <p:txBody>
          <a:bodyPr/>
          <a:lstStyle>
            <a:lvl1pPr>
              <a:defRPr/>
            </a:lvl1pPr>
          </a:lstStyle>
          <a:p>
            <a:fld id="{41D58549-CE76-484A-9ED1-06CE5EC1856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9629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825" y="0"/>
            <a:ext cx="81915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3675" y="1268421"/>
            <a:ext cx="4643438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9748" y="1268421"/>
            <a:ext cx="4645025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3675" y="6532563"/>
            <a:ext cx="1951038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40123" y="6532563"/>
            <a:ext cx="5068887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World Metrology Day UNIDO 20 May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4150" y="6534150"/>
            <a:ext cx="1951038" cy="273050"/>
          </a:xfrm>
        </p:spPr>
        <p:txBody>
          <a:bodyPr/>
          <a:lstStyle>
            <a:lvl1pPr>
              <a:defRPr/>
            </a:lvl1pPr>
          </a:lstStyle>
          <a:p>
            <a:fld id="{60DF8032-8305-4958-BF42-DEA52F7A2FF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0760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4150" y="6534150"/>
            <a:ext cx="1951038" cy="273050"/>
          </a:xfrm>
        </p:spPr>
        <p:txBody>
          <a:bodyPr/>
          <a:lstStyle>
            <a:lvl1pPr>
              <a:defRPr/>
            </a:lvl1pPr>
          </a:lstStyle>
          <a:p>
            <a:fld id="{E3A78508-38C3-417D-A13E-AD9D6620092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0862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gi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04150" y="6534150"/>
            <a:ext cx="19510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lnSpc>
                <a:spcPct val="100000"/>
              </a:lnSpc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fld id="{CC341456-9BFD-425B-B53C-98A58ED19F3C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207" y="165534"/>
            <a:ext cx="95799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910" y="1268421"/>
            <a:ext cx="9440863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9644" name="Line 12"/>
          <p:cNvSpPr>
            <a:spLocks noChangeShapeType="1"/>
          </p:cNvSpPr>
          <p:nvPr userDrawn="1"/>
        </p:nvSpPr>
        <p:spPr bwMode="auto">
          <a:xfrm>
            <a:off x="1713148" y="673100"/>
            <a:ext cx="80597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9645" name="Text Box 13"/>
          <p:cNvSpPr txBox="1">
            <a:spLocks noChangeArrowheads="1"/>
          </p:cNvSpPr>
          <p:nvPr userDrawn="1"/>
        </p:nvSpPr>
        <p:spPr bwMode="auto">
          <a:xfrm>
            <a:off x="1617664" y="48037"/>
            <a:ext cx="8278812" cy="10046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8077200" algn="r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 algn="l">
              <a:tabLst>
                <a:tab pos="8077200" algn="r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 algn="l">
              <a:tabLst>
                <a:tab pos="8077200" algn="r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 algn="l">
              <a:tabLst>
                <a:tab pos="8077200" algn="r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 algn="l">
              <a:tabLst>
                <a:tab pos="8077200" algn="r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77200" algn="r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77200" algn="r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77200" algn="r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77200" algn="r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GB" sz="2400" dirty="0">
                <a:solidFill>
                  <a:schemeClr val="tx1"/>
                </a:solidFill>
                <a:cs typeface="Times New Roman" pitchFamily="16" charset="0"/>
              </a:rPr>
              <a:t>International Organization of Legal Metrology</a:t>
            </a:r>
          </a:p>
          <a:p>
            <a:pPr algn="r">
              <a:lnSpc>
                <a:spcPct val="130000"/>
              </a:lnSpc>
            </a:pPr>
            <a:r>
              <a:rPr lang="en-GB" sz="2400" dirty="0">
                <a:solidFill>
                  <a:schemeClr val="tx1"/>
                </a:solidFill>
                <a:cs typeface="Times New Roman" pitchFamily="16" charset="0"/>
              </a:rPr>
              <a:t>Organisation Internationale de M</a:t>
            </a:r>
            <a:r>
              <a:rPr lang="en-US" sz="2400" dirty="0">
                <a:solidFill>
                  <a:schemeClr val="tx1"/>
                </a:solidFill>
                <a:cs typeface="Times New Roman" pitchFamily="16" charset="0"/>
              </a:rPr>
              <a:t>étrologie Légale</a:t>
            </a:r>
            <a:endParaRPr lang="en-GB" sz="2400" dirty="0">
              <a:solidFill>
                <a:schemeClr val="tx1"/>
              </a:solidFill>
              <a:cs typeface="Times New Roman" pitchFamily="16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1713148" y="620688"/>
            <a:ext cx="8059737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15" r:id="rId2"/>
    <p:sldLayoutId id="2147483716" r:id="rId3"/>
  </p:sldLayoutIdLst>
  <p:transition/>
  <p:hf sldNum="0" hdr="0" dt="0"/>
  <p:txStyles>
    <p:titleStyle>
      <a:lvl1pPr algn="l" rtl="0" fontAlgn="base">
        <a:lnSpc>
          <a:spcPct val="120000"/>
        </a:lnSpc>
        <a:spcBef>
          <a:spcPct val="0"/>
        </a:spcBef>
        <a:spcAft>
          <a:spcPct val="0"/>
        </a:spcAft>
        <a:tabLst>
          <a:tab pos="7891463" algn="r"/>
        </a:tabLs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120000"/>
        </a:lnSpc>
        <a:spcBef>
          <a:spcPct val="0"/>
        </a:spcBef>
        <a:spcAft>
          <a:spcPct val="0"/>
        </a:spcAft>
        <a:tabLst>
          <a:tab pos="7891463" algn="r"/>
        </a:tabLst>
        <a:defRPr sz="2400">
          <a:solidFill>
            <a:schemeClr val="bg1"/>
          </a:solidFill>
          <a:latin typeface="Times New Roman" pitchFamily="16" charset="0"/>
          <a:cs typeface="Times New Roman" pitchFamily="16" charset="0"/>
        </a:defRPr>
      </a:lvl2pPr>
      <a:lvl3pPr algn="l" rtl="0" fontAlgn="base">
        <a:lnSpc>
          <a:spcPct val="120000"/>
        </a:lnSpc>
        <a:spcBef>
          <a:spcPct val="0"/>
        </a:spcBef>
        <a:spcAft>
          <a:spcPct val="0"/>
        </a:spcAft>
        <a:tabLst>
          <a:tab pos="7891463" algn="r"/>
        </a:tabLst>
        <a:defRPr sz="2400">
          <a:solidFill>
            <a:schemeClr val="bg1"/>
          </a:solidFill>
          <a:latin typeface="Times New Roman" pitchFamily="16" charset="0"/>
          <a:cs typeface="Times New Roman" pitchFamily="16" charset="0"/>
        </a:defRPr>
      </a:lvl3pPr>
      <a:lvl4pPr algn="l" rtl="0" fontAlgn="base">
        <a:lnSpc>
          <a:spcPct val="120000"/>
        </a:lnSpc>
        <a:spcBef>
          <a:spcPct val="0"/>
        </a:spcBef>
        <a:spcAft>
          <a:spcPct val="0"/>
        </a:spcAft>
        <a:tabLst>
          <a:tab pos="7891463" algn="r"/>
        </a:tabLst>
        <a:defRPr sz="2400">
          <a:solidFill>
            <a:schemeClr val="bg1"/>
          </a:solidFill>
          <a:latin typeface="Times New Roman" pitchFamily="16" charset="0"/>
          <a:cs typeface="Times New Roman" pitchFamily="16" charset="0"/>
        </a:defRPr>
      </a:lvl4pPr>
      <a:lvl5pPr algn="l" rtl="0" fontAlgn="base">
        <a:lnSpc>
          <a:spcPct val="120000"/>
        </a:lnSpc>
        <a:spcBef>
          <a:spcPct val="0"/>
        </a:spcBef>
        <a:spcAft>
          <a:spcPct val="0"/>
        </a:spcAft>
        <a:tabLst>
          <a:tab pos="7891463" algn="r"/>
        </a:tabLst>
        <a:defRPr sz="2400">
          <a:solidFill>
            <a:schemeClr val="bg1"/>
          </a:solidFill>
          <a:latin typeface="Times New Roman" pitchFamily="16" charset="0"/>
          <a:cs typeface="Times New Roman" pitchFamily="16" charset="0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tabLst>
          <a:tab pos="7891463" algn="r"/>
        </a:tabLst>
        <a:defRPr sz="2400">
          <a:solidFill>
            <a:schemeClr val="bg1"/>
          </a:solidFill>
          <a:latin typeface="Times New Roman" pitchFamily="16" charset="0"/>
          <a:cs typeface="Times New Roman" pitchFamily="16" charset="0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tabLst>
          <a:tab pos="7891463" algn="r"/>
        </a:tabLst>
        <a:defRPr sz="2400">
          <a:solidFill>
            <a:schemeClr val="bg1"/>
          </a:solidFill>
          <a:latin typeface="Times New Roman" pitchFamily="16" charset="0"/>
          <a:cs typeface="Times New Roman" pitchFamily="16" charset="0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tabLst>
          <a:tab pos="7891463" algn="r"/>
        </a:tabLst>
        <a:defRPr sz="2400">
          <a:solidFill>
            <a:schemeClr val="bg1"/>
          </a:solidFill>
          <a:latin typeface="Times New Roman" pitchFamily="16" charset="0"/>
          <a:cs typeface="Times New Roman" pitchFamily="16" charset="0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tabLst>
          <a:tab pos="7891463" algn="r"/>
        </a:tabLst>
        <a:defRPr sz="2400">
          <a:solidFill>
            <a:schemeClr val="bg1"/>
          </a:solidFill>
          <a:latin typeface="Times New Roman" pitchFamily="16" charset="0"/>
          <a:cs typeface="Times New Roman" pitchFamily="1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Andika" panose="02000000000000000000" pitchFamily="2" charset="0"/>
          <a:ea typeface="Andika" panose="02000000000000000000" pitchFamily="2" charset="0"/>
          <a:cs typeface="Andika" panose="02000000000000000000" pitchFamily="2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ndika" panose="02000000000000000000" pitchFamily="2" charset="0"/>
          <a:ea typeface="Andika" panose="02000000000000000000" pitchFamily="2" charset="0"/>
          <a:cs typeface="Andika" panose="02000000000000000000" pitchFamily="2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ndika" panose="02000000000000000000" pitchFamily="2" charset="0"/>
          <a:ea typeface="Andika" panose="02000000000000000000" pitchFamily="2" charset="0"/>
          <a:cs typeface="Andika" panose="02000000000000000000" pitchFamily="2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ndika" panose="02000000000000000000" pitchFamily="2" charset="0"/>
          <a:ea typeface="Andika" panose="02000000000000000000" pitchFamily="2" charset="0"/>
          <a:cs typeface="Andika" panose="02000000000000000000" pitchFamily="2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ndika" panose="02000000000000000000" pitchFamily="2" charset="0"/>
          <a:ea typeface="Andika" panose="02000000000000000000" pitchFamily="2" charset="0"/>
          <a:cs typeface="Andika" panose="02000000000000000000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33320" y="6453336"/>
            <a:ext cx="19510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fld id="{62503497-4B9B-4D0F-9D60-D3400E31CD73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207" y="165534"/>
            <a:ext cx="95799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910" y="1268421"/>
            <a:ext cx="9440863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0825" y="0"/>
            <a:ext cx="8191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 style du titre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496616" y="1196752"/>
            <a:ext cx="8203753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7" r:id="rId2"/>
    <p:sldLayoutId id="2147483678" r:id="rId3"/>
  </p:sldLayoutIdLst>
  <p:transition/>
  <p:hf sldNum="0" hdr="0" dt="0"/>
  <p:txStyles>
    <p:titleStyle>
      <a:lvl1pPr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Andika" panose="02000000000000000000" pitchFamily="2" charset="0"/>
          <a:ea typeface="Andika" panose="02000000000000000000" pitchFamily="2" charset="0"/>
          <a:cs typeface="Andika" panose="02000000000000000000" pitchFamily="2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ndika" panose="02000000000000000000" pitchFamily="2" charset="0"/>
          <a:ea typeface="Andika" panose="02000000000000000000" pitchFamily="2" charset="0"/>
          <a:cs typeface="Andika" panose="02000000000000000000" pitchFamily="2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ndika" panose="02000000000000000000" pitchFamily="2" charset="0"/>
          <a:ea typeface="Andika" panose="02000000000000000000" pitchFamily="2" charset="0"/>
          <a:cs typeface="Andika" panose="02000000000000000000" pitchFamily="2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ndika" panose="02000000000000000000" pitchFamily="2" charset="0"/>
          <a:ea typeface="Andika" panose="02000000000000000000" pitchFamily="2" charset="0"/>
          <a:cs typeface="Andika" panose="02000000000000000000" pitchFamily="2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ndika" panose="02000000000000000000" pitchFamily="2" charset="0"/>
          <a:ea typeface="Andika" panose="02000000000000000000" pitchFamily="2" charset="0"/>
          <a:cs typeface="Andika" panose="02000000000000000000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190F-4A65-4B9A-AB7D-C6C5EB7D00DE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236" y="0"/>
            <a:ext cx="99044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344488" y="1772816"/>
            <a:ext cx="9145016" cy="389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l">
              <a:tabLst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 algn="l">
              <a:tabLst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 algn="l">
              <a:tabLst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 algn="l">
              <a:tabLst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 algn="l">
              <a:tabLst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FFCA5F"/>
              </a:buClr>
              <a:buFont typeface="Comic Sans MS" pitchFamily="66" charset="0"/>
              <a:buNone/>
            </a:pPr>
            <a:endParaRPr lang="en-GB" sz="2800" dirty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100000"/>
              </a:lnSpc>
              <a:buClr>
                <a:srgbClr val="FFCA5F"/>
              </a:buClr>
              <a:buFont typeface="Comic Sans MS" pitchFamily="66" charset="0"/>
              <a:buNone/>
            </a:pPr>
            <a:r>
              <a:rPr lang="en-GB" sz="4000" dirty="0">
                <a:solidFill>
                  <a:srgbClr val="003399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RLMO Round Table Meeting</a:t>
            </a:r>
          </a:p>
          <a:p>
            <a:pPr algn="ctr">
              <a:lnSpc>
                <a:spcPct val="100000"/>
              </a:lnSpc>
              <a:buClr>
                <a:srgbClr val="FFCA5F"/>
              </a:buClr>
              <a:buFont typeface="Comic Sans MS" pitchFamily="66" charset="0"/>
              <a:buNone/>
            </a:pPr>
            <a:endParaRPr lang="en-GB" sz="4000" dirty="0">
              <a:solidFill>
                <a:srgbClr val="003399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ctr">
              <a:lnSpc>
                <a:spcPct val="100000"/>
              </a:lnSpc>
              <a:buClr>
                <a:srgbClr val="FFCA5F"/>
              </a:buClr>
              <a:buFont typeface="Comic Sans MS" pitchFamily="66" charset="0"/>
              <a:buNone/>
            </a:pPr>
            <a:r>
              <a:rPr lang="en-GB" sz="4000" dirty="0">
                <a:solidFill>
                  <a:srgbClr val="003399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Update on CEEMS AG activities</a:t>
            </a:r>
          </a:p>
          <a:p>
            <a:pPr algn="ctr">
              <a:lnSpc>
                <a:spcPct val="150000"/>
              </a:lnSpc>
              <a:buClr>
                <a:srgbClr val="FFCA5F"/>
              </a:buClr>
              <a:buFont typeface="Comic Sans MS" pitchFamily="66" charset="0"/>
              <a:buNone/>
            </a:pPr>
            <a:endParaRPr lang="en-GB" sz="3600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Ian Dunmill</a:t>
            </a:r>
          </a:p>
          <a:p>
            <a:pPr algn="ctr"/>
            <a:r>
              <a:rPr lang="en-GB" i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Assistant Director, BIML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rgbClr val="003399"/>
                </a:solidFill>
              </a:rPr>
              <a:t>CEEMS AG work since 55th CIML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0512" y="1268421"/>
            <a:ext cx="9074261" cy="5113337"/>
          </a:xfrm>
        </p:spPr>
        <p:txBody>
          <a:bodyPr/>
          <a:lstStyle/>
          <a:p>
            <a:r>
              <a:rPr lang="en-GB" sz="2400" dirty="0"/>
              <a:t>Publication of the Revision of D 1</a:t>
            </a:r>
            <a:br>
              <a:rPr lang="en-GB" sz="2400" dirty="0"/>
            </a:br>
            <a:r>
              <a:rPr lang="en-US" sz="2400" i="1" dirty="0"/>
              <a:t>National metrology systems – Developing the institutional and legislative framework</a:t>
            </a:r>
          </a:p>
          <a:p>
            <a:r>
              <a:rPr lang="en-GB" sz="2400" dirty="0"/>
              <a:t>Current projects</a:t>
            </a:r>
          </a:p>
          <a:p>
            <a:pPr lvl="1"/>
            <a:r>
              <a:rPr lang="en-US" sz="2000" dirty="0"/>
              <a:t>Revision of D 14 </a:t>
            </a:r>
            <a:r>
              <a:rPr lang="en-US" sz="2000" i="1" dirty="0"/>
              <a:t>Training and qualification of legal metrology personnel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Revision of D 19 </a:t>
            </a:r>
            <a:r>
              <a:rPr lang="en-US" sz="2000" i="1" dirty="0"/>
              <a:t>Pattern evaluation and pattern approval</a:t>
            </a:r>
            <a:endParaRPr lang="en-GB" sz="2000" i="1" dirty="0"/>
          </a:p>
          <a:p>
            <a:pPr lvl="1"/>
            <a:r>
              <a:rPr lang="en-GB" sz="2000" dirty="0"/>
              <a:t>New publication on </a:t>
            </a:r>
            <a:r>
              <a:rPr lang="en-US" sz="2000" i="1" dirty="0"/>
              <a:t>Application of online technology to capacity building and other CEEMS activities</a:t>
            </a:r>
            <a:endParaRPr lang="en-GB" sz="2000" i="1" dirty="0"/>
          </a:p>
          <a:p>
            <a:pPr>
              <a:spcBef>
                <a:spcPts val="1800"/>
              </a:spcBef>
            </a:pPr>
            <a:r>
              <a:rPr lang="en-US" sz="2400" dirty="0"/>
              <a:t>e-Learning – developing new strategy and content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OIML CEEMS Award 2021 – nominations received from three regions.  Winner to be announced at CIML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2893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003399"/>
                </a:solidFill>
              </a:rPr>
              <a:t>Application of online technology to</a:t>
            </a:r>
            <a:br>
              <a:rPr lang="en-US" b="0" dirty="0">
                <a:solidFill>
                  <a:srgbClr val="003399"/>
                </a:solidFill>
              </a:rPr>
            </a:br>
            <a:r>
              <a:rPr lang="en-US" b="0" dirty="0">
                <a:solidFill>
                  <a:srgbClr val="003399"/>
                </a:solidFill>
              </a:rPr>
              <a:t>capacity building and other CEEMS activities</a:t>
            </a:r>
            <a:endParaRPr lang="en-GB" b="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0512" y="1268421"/>
            <a:ext cx="9074261" cy="5113337"/>
          </a:xfrm>
        </p:spPr>
        <p:txBody>
          <a:bodyPr/>
          <a:lstStyle/>
          <a:p>
            <a:pPr marL="1703388" indent="-1703388">
              <a:buNone/>
            </a:pPr>
            <a:endParaRPr lang="en-GB" sz="2400" dirty="0"/>
          </a:p>
          <a:p>
            <a:pPr marL="1703388" indent="-1703388">
              <a:buNone/>
            </a:pPr>
            <a:r>
              <a:rPr lang="en-GB" sz="2400" dirty="0"/>
              <a:t>Chapter 1:  Introduction</a:t>
            </a:r>
          </a:p>
          <a:p>
            <a:pPr marL="1703388" indent="-1703388">
              <a:buNone/>
            </a:pPr>
            <a:r>
              <a:rPr lang="en-GB" sz="2400" dirty="0"/>
              <a:t>Chapter 2:  Technical Work - Developing documents and materials aimed at CEEMS community</a:t>
            </a:r>
          </a:p>
          <a:p>
            <a:pPr marL="1703388" indent="-1703388">
              <a:buNone/>
            </a:pPr>
            <a:r>
              <a:rPr lang="en-GB" sz="2400" dirty="0"/>
              <a:t>Chapter 3:  E-Learning</a:t>
            </a:r>
          </a:p>
          <a:p>
            <a:pPr marL="1703388" indent="-1703388">
              <a:buNone/>
            </a:pPr>
            <a:r>
              <a:rPr lang="en-GB" sz="2400" dirty="0"/>
              <a:t>Chapter 4:  Delivering Inter-Active Training courses</a:t>
            </a:r>
          </a:p>
          <a:p>
            <a:pPr marL="1703388" indent="-1703388">
              <a:buNone/>
            </a:pPr>
            <a:r>
              <a:rPr lang="en-GB" sz="2400" dirty="0"/>
              <a:t>Chapter 5:  Delivering consultancy and advisory support to the CEEMS community</a:t>
            </a:r>
          </a:p>
          <a:p>
            <a:pPr marL="1703388" indent="-1703388">
              <a:buNone/>
            </a:pPr>
            <a:r>
              <a:rPr lang="en-GB" sz="2400" dirty="0"/>
              <a:t>Chapter 6:  Maintaining contacts across the metrology world </a:t>
            </a:r>
          </a:p>
          <a:p>
            <a:pPr marL="1703388" indent="-1703388">
              <a:buNone/>
            </a:pPr>
            <a:r>
              <a:rPr lang="en-GB" sz="2400" dirty="0"/>
              <a:t>Chapter 7:  Engagement outside the metrology world</a:t>
            </a:r>
          </a:p>
          <a:p>
            <a:pPr marL="1703388" indent="-1703388">
              <a:buNone/>
            </a:pPr>
            <a:r>
              <a:rPr lang="en-GB" sz="2400" dirty="0"/>
              <a:t>Chapter 8:  Technological Issues</a:t>
            </a:r>
          </a:p>
        </p:txBody>
      </p:sp>
    </p:spTree>
    <p:extLst>
      <p:ext uri="{BB962C8B-B14F-4D97-AF65-F5344CB8AC3E}">
        <p14:creationId xmlns:p14="http://schemas.microsoft.com/office/powerpoint/2010/main" val="23957462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rgbClr val="003399"/>
                </a:solidFill>
              </a:rPr>
              <a:t>e-Learning and other online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0512" y="1268421"/>
            <a:ext cx="9074261" cy="5113337"/>
          </a:xfrm>
        </p:spPr>
        <p:txBody>
          <a:bodyPr/>
          <a:lstStyle/>
          <a:p>
            <a:pPr>
              <a:spcBef>
                <a:spcPts val="1800"/>
              </a:spcBef>
            </a:pPr>
            <a:endParaRPr lang="en-GB" dirty="0"/>
          </a:p>
          <a:p>
            <a:pPr>
              <a:spcBef>
                <a:spcPts val="1800"/>
              </a:spcBef>
            </a:pPr>
            <a:r>
              <a:rPr lang="en-GB" dirty="0"/>
              <a:t>No in-person training courses due to pandemic</a:t>
            </a:r>
          </a:p>
          <a:p>
            <a:pPr>
              <a:spcBef>
                <a:spcPts val="1800"/>
              </a:spcBef>
            </a:pPr>
            <a:r>
              <a:rPr lang="en-GB" dirty="0"/>
              <a:t>New Task Group on online training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Updating existing OIML e-Learning platform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New development server, software updates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New OIML website page on online training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Links to online learning available elsewhere</a:t>
            </a:r>
          </a:p>
        </p:txBody>
      </p:sp>
    </p:spTree>
    <p:extLst>
      <p:ext uri="{BB962C8B-B14F-4D97-AF65-F5344CB8AC3E}">
        <p14:creationId xmlns:p14="http://schemas.microsoft.com/office/powerpoint/2010/main" val="30480669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rgbClr val="003399"/>
                </a:solidFill>
              </a:rPr>
              <a:t>New online training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0513" y="1268421"/>
            <a:ext cx="4968552" cy="511333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dirty="0"/>
              <a:t>Regular one hour webinars on single metrology topic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One speaker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Question and answer session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Video will be posted on OIML website</a:t>
            </a:r>
          </a:p>
          <a:p>
            <a:pPr>
              <a:spcBef>
                <a:spcPts val="1800"/>
              </a:spcBef>
            </a:pPr>
            <a:r>
              <a:rPr lang="en-GB" dirty="0"/>
              <a:t>First webinar 30 June – medical devices</a:t>
            </a:r>
          </a:p>
          <a:p>
            <a:pPr>
              <a:spcBef>
                <a:spcPts val="1800"/>
              </a:spcBef>
            </a:pPr>
            <a:r>
              <a:rPr lang="en-GB" dirty="0"/>
              <a:t>Suggestions welcome for future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92D99-EDBA-4DA9-A90A-1EA49EFE4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17" y="2132856"/>
            <a:ext cx="4336887" cy="32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939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rgbClr val="003399"/>
                </a:solidFill>
              </a:rPr>
              <a:t>Task Group on medical devices with a measurement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0512" y="1268421"/>
            <a:ext cx="9074261" cy="5113337"/>
          </a:xfrm>
        </p:spPr>
        <p:txBody>
          <a:bodyPr/>
          <a:lstStyle/>
          <a:p>
            <a:pPr>
              <a:spcBef>
                <a:spcPts val="1800"/>
              </a:spcBef>
            </a:pPr>
            <a:endParaRPr lang="en-GB" dirty="0"/>
          </a:p>
          <a:p>
            <a:pPr>
              <a:spcBef>
                <a:spcPts val="1800"/>
              </a:spcBef>
            </a:pPr>
            <a:r>
              <a:rPr lang="en-GB" dirty="0"/>
              <a:t>Meeting held in April 2021</a:t>
            </a:r>
          </a:p>
          <a:p>
            <a:pPr>
              <a:spcBef>
                <a:spcPts val="1800"/>
              </a:spcBef>
            </a:pPr>
            <a:r>
              <a:rPr lang="en-GB" dirty="0"/>
              <a:t>Resulted in new project proposals on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Infrared medical thermometers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Verification of sphygmomanometers</a:t>
            </a:r>
          </a:p>
          <a:p>
            <a:pPr lvl="1">
              <a:spcBef>
                <a:spcPts val="1800"/>
              </a:spcBef>
            </a:pPr>
            <a:r>
              <a:rPr lang="en-GB" i="1" dirty="0"/>
              <a:t>Pulse oximeters? (suggested but no convener identified)</a:t>
            </a:r>
          </a:p>
          <a:p>
            <a:pPr>
              <a:spcBef>
                <a:spcPts val="1800"/>
              </a:spcBef>
            </a:pPr>
            <a:r>
              <a:rPr lang="en-GB" dirty="0"/>
              <a:t>Survey on regulation of medical devices to be conducted soon</a:t>
            </a:r>
          </a:p>
        </p:txBody>
      </p:sp>
    </p:spTree>
    <p:extLst>
      <p:ext uri="{BB962C8B-B14F-4D97-AF65-F5344CB8AC3E}">
        <p14:creationId xmlns:p14="http://schemas.microsoft.com/office/powerpoint/2010/main" val="24476124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d_title">
  <a:themeElements>
    <a:clrScheme name="id_titl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d_title">
      <a:majorFont>
        <a:latin typeface="Times New Roman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C000"/>
          </a:solidFill>
          <a:prstDash val="solid"/>
          <a:round/>
          <a:headEnd type="none" w="med" len="med"/>
          <a:tailEnd type="arrow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C000"/>
          </a:solidFill>
          <a:prstDash val="solid"/>
          <a:round/>
          <a:headEnd type="none" w="med" len="med"/>
          <a:tailEnd type="arrow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id_titl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_titl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_titl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_titl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_tit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_tit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_tit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d">
  <a:themeElements>
    <a:clrScheme name="i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d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C000"/>
          </a:solidFill>
          <a:prstDash val="solid"/>
          <a:round/>
          <a:headEnd type="none" w="med" len="med"/>
          <a:tailEnd type="arrow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C000"/>
          </a:solidFill>
          <a:prstDash val="solid"/>
          <a:round/>
          <a:headEnd type="none" w="med" len="med"/>
          <a:tailEnd type="arrow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i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5442</TotalTime>
  <Words>303</Words>
  <Application>Microsoft Office PowerPoint</Application>
  <PresentationFormat>A4 Paper (210x297 mm)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Times New Roman</vt:lpstr>
      <vt:lpstr>Andika</vt:lpstr>
      <vt:lpstr>Wingdings</vt:lpstr>
      <vt:lpstr>Comic Sans MS</vt:lpstr>
      <vt:lpstr>Verdana</vt:lpstr>
      <vt:lpstr>id_title</vt:lpstr>
      <vt:lpstr>id</vt:lpstr>
      <vt:lpstr>PowerPoint Presentation</vt:lpstr>
      <vt:lpstr>CEEMS AG work since 55th CIML Meeting</vt:lpstr>
      <vt:lpstr>Application of online technology to capacity building and other CEEMS activities</vt:lpstr>
      <vt:lpstr>e-Learning and other online training</vt:lpstr>
      <vt:lpstr>New online training initiative</vt:lpstr>
      <vt:lpstr>Task Group on medical devices with a measurement function</vt:lpstr>
    </vt:vector>
  </TitlesOfParts>
  <Company>BIML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Dunmill</dc:creator>
  <cp:lastModifiedBy>Ian Dunmill</cp:lastModifiedBy>
  <cp:revision>264</cp:revision>
  <dcterms:modified xsi:type="dcterms:W3CDTF">2021-09-30T09:11:12Z</dcterms:modified>
</cp:coreProperties>
</file>