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63" r:id="rId4"/>
    <p:sldId id="266" r:id="rId5"/>
    <p:sldId id="258" r:id="rId6"/>
    <p:sldId id="262" r:id="rId7"/>
    <p:sldId id="268" r:id="rId8"/>
    <p:sldId id="259" r:id="rId9"/>
    <p:sldId id="260" r:id="rId10"/>
    <p:sldId id="26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7" autoAdjust="0"/>
    <p:restoredTop sz="94725" autoAdjust="0"/>
  </p:normalViewPr>
  <p:slideViewPr>
    <p:cSldViewPr>
      <p:cViewPr varScale="1">
        <p:scale>
          <a:sx n="154" d="100"/>
          <a:sy n="154" d="100"/>
        </p:scale>
        <p:origin x="324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5A8D2-C8BB-475C-BEEA-ABAE8A87948F}" type="datetimeFigureOut">
              <a:rPr lang="en-GB" smtClean="0"/>
              <a:t>08/09/2021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EC6E52-F53D-4E4B-AF19-66C7F35F223A}" type="slidenum">
              <a:rPr lang="en-GB" smtClean="0"/>
              <a:t>‹#›</a:t>
            </a:fld>
            <a:endParaRPr lang="en-GB"/>
          </a:p>
        </p:txBody>
      </p:sp>
    </p:spTree>
    <p:extLst>
      <p:ext uri="{BB962C8B-B14F-4D97-AF65-F5344CB8AC3E}">
        <p14:creationId xmlns:p14="http://schemas.microsoft.com/office/powerpoint/2010/main" val="1768582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EB7E5-0205-4DE4-84CC-4748F04BF1CC}" type="datetimeFigureOut">
              <a:rPr lang="en-US" smtClean="0"/>
              <a:t>9/8/21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BF2B7-5D26-49DE-90B0-1F0CC1947CD2}" type="slidenum">
              <a:rPr lang="en-US" smtClean="0"/>
              <a:t>‹#›</a:t>
            </a:fld>
            <a:endParaRPr lang="en-US"/>
          </a:p>
        </p:txBody>
      </p:sp>
    </p:spTree>
    <p:extLst>
      <p:ext uri="{BB962C8B-B14F-4D97-AF65-F5344CB8AC3E}">
        <p14:creationId xmlns:p14="http://schemas.microsoft.com/office/powerpoint/2010/main" val="20430375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495E-8619-4E4C-B8C4-DFE900F11B83}"/>
              </a:ext>
            </a:extLst>
          </p:cNvPr>
          <p:cNvSpPr>
            <a:spLocks noGrp="1"/>
          </p:cNvSpPr>
          <p:nvPr>
            <p:ph type="ctrTitle"/>
          </p:nvPr>
        </p:nvSpPr>
        <p:spPr>
          <a:xfrm>
            <a:off x="1143000" y="1122363"/>
            <a:ext cx="6858000" cy="2387600"/>
          </a:xfrm>
        </p:spPr>
        <p:txBody>
          <a:bodyPr anchor="ctr" anchorCtr="0">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908B4FC-A7BA-485E-97B7-3256D69EA3CA}"/>
              </a:ext>
            </a:extLst>
          </p:cNvPr>
          <p:cNvSpPr>
            <a:spLocks noGrp="1"/>
          </p:cNvSpPr>
          <p:nvPr>
            <p:ph type="subTitle" idx="1"/>
          </p:nvPr>
        </p:nvSpPr>
        <p:spPr>
          <a:xfrm>
            <a:off x="1143000" y="5433305"/>
            <a:ext cx="6858000" cy="6046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21F3028A-D234-4C54-8780-E40C0F25EA74}"/>
              </a:ext>
            </a:extLst>
          </p:cNvPr>
          <p:cNvSpPr>
            <a:spLocks noGrp="1"/>
          </p:cNvSpPr>
          <p:nvPr>
            <p:ph type="sldNum" sz="quarter" idx="12"/>
          </p:nvPr>
        </p:nvSpPr>
        <p:spPr/>
        <p:txBody>
          <a:bodyPr/>
          <a:lstStyle/>
          <a:p>
            <a:fld id="{B946DD9F-78B0-41C1-865E-11EAA14E6247}" type="slidenum">
              <a:rPr lang="en-GB" smtClean="0"/>
              <a:t>‹#›</a:t>
            </a:fld>
            <a:endParaRPr lang="en-GB"/>
          </a:p>
        </p:txBody>
      </p:sp>
    </p:spTree>
    <p:extLst>
      <p:ext uri="{BB962C8B-B14F-4D97-AF65-F5344CB8AC3E}">
        <p14:creationId xmlns:p14="http://schemas.microsoft.com/office/powerpoint/2010/main" val="75351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7345288" y="6356350"/>
            <a:ext cx="1187152" cy="365125"/>
          </a:xfrm>
        </p:spPr>
        <p:txBody>
          <a:bodyPr/>
          <a:lstStyle/>
          <a:p>
            <a:fld id="{112F3AA7-8D1D-4094-95D7-0F0AD16921C5}" type="slidenum">
              <a:rPr lang="en-GB" noProof="0" smtClean="0"/>
              <a:t>‹#›</a:t>
            </a:fld>
            <a:endParaRPr lang="en-GB" noProof="0" dirty="0"/>
          </a:p>
        </p:txBody>
      </p:sp>
      <p:sp>
        <p:nvSpPr>
          <p:cNvPr id="19" name="Title Placeholder 1"/>
          <p:cNvSpPr>
            <a:spLocks noGrp="1"/>
          </p:cNvSpPr>
          <p:nvPr>
            <p:ph type="title"/>
          </p:nvPr>
        </p:nvSpPr>
        <p:spPr>
          <a:xfrm>
            <a:off x="457200" y="1196752"/>
            <a:ext cx="8075240" cy="864096"/>
          </a:xfrm>
          <a:prstGeom prst="rect">
            <a:avLst/>
          </a:prstGeom>
        </p:spPr>
        <p:txBody>
          <a:bodyPr vert="horz" lIns="91440" tIns="45720" rIns="91440" bIns="45720" rtlCol="0" anchor="ctr">
            <a:normAutofit/>
          </a:bodyPr>
          <a:lstStyle>
            <a:lvl1pPr>
              <a:defRPr sz="2800"/>
            </a:lvl1pPr>
          </a:lstStyle>
          <a:p>
            <a:r>
              <a:rPr lang="en-US" noProof="0" dirty="0"/>
              <a:t>Click to edit Master title style</a:t>
            </a:r>
            <a:endParaRPr lang="en-GB" noProof="0" dirty="0"/>
          </a:p>
        </p:txBody>
      </p:sp>
      <p:sp>
        <p:nvSpPr>
          <p:cNvPr id="20" name="Text Placeholder 2"/>
          <p:cNvSpPr>
            <a:spLocks noGrp="1"/>
          </p:cNvSpPr>
          <p:nvPr>
            <p:ph idx="1"/>
          </p:nvPr>
        </p:nvSpPr>
        <p:spPr>
          <a:xfrm>
            <a:off x="457200" y="2348881"/>
            <a:ext cx="8075240" cy="3312367"/>
          </a:xfrm>
          <a:prstGeom prst="rect">
            <a:avLst/>
          </a:prstGeom>
        </p:spPr>
        <p:txBody>
          <a:bodyPr vert="horz" lIns="91440" tIns="45720" rIns="91440" bIns="45720" rtlCol="0">
            <a:normAutofit/>
          </a:bodyPr>
          <a:lstStyle>
            <a:lvl1pPr>
              <a:defRPr sz="2000"/>
            </a:lvl1pPr>
            <a:lvl2pPr>
              <a:defRPr sz="2000"/>
            </a:lvl2pPr>
            <a:lvl3pPr>
              <a:defRPr sz="1800"/>
            </a:lvl3pPr>
            <a:lvl4pPr>
              <a:defRPr sz="1800"/>
            </a:lvl4pPr>
            <a:lvl5pPr>
              <a:defRPr sz="18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777277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196752"/>
            <a:ext cx="8075240" cy="864096"/>
          </a:xfrm>
          <a:prstGeom prst="rect">
            <a:avLst/>
          </a:prstGeom>
        </p:spPr>
        <p:txBody>
          <a:bodyPr vert="horz" lIns="91440" tIns="45720" rIns="91440" bIns="45720" rtlCol="0" anchor="ctr">
            <a:normAutofit/>
          </a:bodyPr>
          <a:lstStyle/>
          <a:p>
            <a:r>
              <a:rPr lang="en-US" noProof="0" dirty="0"/>
              <a:t>Click to edit Master title style</a:t>
            </a:r>
            <a:endParaRPr lang="en-GB" noProof="0" dirty="0"/>
          </a:p>
        </p:txBody>
      </p:sp>
      <p:sp>
        <p:nvSpPr>
          <p:cNvPr id="9" name="Text Placeholder 2"/>
          <p:cNvSpPr>
            <a:spLocks noGrp="1"/>
          </p:cNvSpPr>
          <p:nvPr>
            <p:ph type="body" idx="1"/>
          </p:nvPr>
        </p:nvSpPr>
        <p:spPr>
          <a:xfrm>
            <a:off x="457200" y="2348881"/>
            <a:ext cx="8075240" cy="3312367"/>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Slide Number Placeholder 5"/>
          <p:cNvSpPr>
            <a:spLocks noGrp="1"/>
          </p:cNvSpPr>
          <p:nvPr>
            <p:ph type="sldNum" sz="quarter" idx="4"/>
          </p:nvPr>
        </p:nvSpPr>
        <p:spPr>
          <a:xfrm>
            <a:off x="7345288" y="6356350"/>
            <a:ext cx="11871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F3AA7-8D1D-4094-95D7-0F0AD16921C5}" type="slidenum">
              <a:rPr lang="en-GB" noProof="0" smtClean="0"/>
              <a:t>‹#›</a:t>
            </a:fld>
            <a:endParaRPr lang="en-GB" noProof="0" dirty="0"/>
          </a:p>
        </p:txBody>
      </p:sp>
      <p:pic>
        <p:nvPicPr>
          <p:cNvPr id="12" name="Picture 2" descr="International Organization of Legal Metrolog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212595"/>
            <a:ext cx="5616624" cy="7276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77E5F24-2508-411F-8819-D3B46D8DEF9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660"/>
          <a:stretch/>
        </p:blipFill>
        <p:spPr>
          <a:xfrm>
            <a:off x="7877907" y="129678"/>
            <a:ext cx="1089828" cy="846000"/>
          </a:xfrm>
          <a:prstGeom prst="rect">
            <a:avLst/>
          </a:prstGeom>
        </p:spPr>
      </p:pic>
      <p:pic>
        <p:nvPicPr>
          <p:cNvPr id="16" name="Picture 15">
            <a:extLst>
              <a:ext uri="{FF2B5EF4-FFF2-40B4-BE49-F238E27FC236}">
                <a16:creationId xmlns:a16="http://schemas.microsoft.com/office/drawing/2014/main" id="{03864C57-05C1-4CFD-849C-64D42F02C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5471" y="125539"/>
            <a:ext cx="1089827" cy="846267"/>
          </a:xfrm>
          <a:prstGeom prst="rect">
            <a:avLst/>
          </a:prstGeom>
        </p:spPr>
      </p:pic>
      <p:sp>
        <p:nvSpPr>
          <p:cNvPr id="13" name="Footer Placeholder 4">
            <a:extLst>
              <a:ext uri="{FF2B5EF4-FFF2-40B4-BE49-F238E27FC236}">
                <a16:creationId xmlns:a16="http://schemas.microsoft.com/office/drawing/2014/main" id="{E9BA7FEF-2626-4005-A92C-C74012E8D900}"/>
              </a:ext>
            </a:extLst>
          </p:cNvPr>
          <p:cNvSpPr txBox="1">
            <a:spLocks/>
          </p:cNvSpPr>
          <p:nvPr userDrawn="1"/>
        </p:nvSpPr>
        <p:spPr>
          <a:xfrm>
            <a:off x="179512"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2021 – RLMO RT meeting</a:t>
            </a:r>
          </a:p>
        </p:txBody>
      </p:sp>
    </p:spTree>
    <p:extLst>
      <p:ext uri="{BB962C8B-B14F-4D97-AF65-F5344CB8AC3E}">
        <p14:creationId xmlns:p14="http://schemas.microsoft.com/office/powerpoint/2010/main" val="2324429471"/>
      </p:ext>
    </p:extLst>
  </p:cSld>
  <p:clrMap bg1="lt1" tx1="dk1" bg2="lt2" tx2="dk2" accent1="accent1" accent2="accent2" accent3="accent3" accent4="accent4" accent5="accent5" accent6="accent6" hlink="hlink" folHlink="folHlink"/>
  <p:sldLayoutIdLst>
    <p:sldLayoutId id="2147483652" r:id="rId1"/>
    <p:sldLayoutId id="2147483649" r:id="rId2"/>
  </p:sldLayoutIdLst>
  <p:hf hdr="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youtube.com/channel/UCyqRp_86A8lQZXMNonkd11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586557"/>
          </a:xfrm>
          <a:prstGeom prst="rect">
            <a:avLst/>
          </a:prstGeom>
        </p:spPr>
        <p:txBody>
          <a:bodyPr>
            <a:normAutofit/>
          </a:bodyPr>
          <a:lstStyle/>
          <a:p>
            <a:r>
              <a:rPr lang="en-US" sz="3600" dirty="0"/>
              <a:t>COOMET</a:t>
            </a:r>
            <a:br>
              <a:rPr lang="en-GB" sz="3600" dirty="0"/>
            </a:br>
            <a:r>
              <a:rPr lang="en-GB" sz="3600" dirty="0"/>
              <a:t>Update to the RLMO Round Table</a:t>
            </a:r>
            <a:endParaRPr lang="en-GB" sz="3600" noProof="0" dirty="0"/>
          </a:p>
        </p:txBody>
      </p:sp>
      <p:sp>
        <p:nvSpPr>
          <p:cNvPr id="3" name="Subtitle 2"/>
          <p:cNvSpPr>
            <a:spLocks noGrp="1"/>
          </p:cNvSpPr>
          <p:nvPr>
            <p:ph type="subTitle" idx="1"/>
          </p:nvPr>
        </p:nvSpPr>
        <p:spPr>
          <a:xfrm>
            <a:off x="1143000" y="5848672"/>
            <a:ext cx="6858000" cy="604664"/>
          </a:xfrm>
          <a:prstGeom prst="rect">
            <a:avLst/>
          </a:prstGeom>
        </p:spPr>
        <p:txBody>
          <a:bodyPr>
            <a:normAutofit/>
          </a:bodyPr>
          <a:lstStyle/>
          <a:p>
            <a:r>
              <a:rPr lang="en-GB" dirty="0"/>
              <a:t>RLMO Round Table meeting - September 30, 2021</a:t>
            </a:r>
          </a:p>
        </p:txBody>
      </p:sp>
      <p:sp>
        <p:nvSpPr>
          <p:cNvPr id="6" name="Subtitle 2">
            <a:extLst>
              <a:ext uri="{FF2B5EF4-FFF2-40B4-BE49-F238E27FC236}">
                <a16:creationId xmlns:a16="http://schemas.microsoft.com/office/drawing/2014/main" id="{C6F2229D-2D5F-46CA-9663-E3373D1394F1}"/>
              </a:ext>
            </a:extLst>
          </p:cNvPr>
          <p:cNvSpPr txBox="1">
            <a:spLocks/>
          </p:cNvSpPr>
          <p:nvPr/>
        </p:nvSpPr>
        <p:spPr>
          <a:xfrm>
            <a:off x="1098376" y="4869160"/>
            <a:ext cx="6858000" cy="604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GB" dirty="0" err="1"/>
              <a:t>Yuriy</a:t>
            </a:r>
            <a:r>
              <a:rPr lang="en-GB" dirty="0"/>
              <a:t> Kuzmenko, COOMET TC2 Legal Metrology Chair</a:t>
            </a:r>
          </a:p>
        </p:txBody>
      </p:sp>
      <p:pic>
        <p:nvPicPr>
          <p:cNvPr id="7" name="Grafik 4">
            <a:extLst>
              <a:ext uri="{FF2B5EF4-FFF2-40B4-BE49-F238E27FC236}">
                <a16:creationId xmlns:a16="http://schemas.microsoft.com/office/drawing/2014/main" id="{14CC34DC-BF9E-6F41-AEE7-F9CFCEA46A61}"/>
              </a:ext>
            </a:extLst>
          </p:cNvPr>
          <p:cNvPicPr>
            <a:picLocks noChangeAspect="1"/>
          </p:cNvPicPr>
          <p:nvPr/>
        </p:nvPicPr>
        <p:blipFill>
          <a:blip r:embed="rId2"/>
          <a:stretch>
            <a:fillRect/>
          </a:stretch>
        </p:blipFill>
        <p:spPr>
          <a:xfrm>
            <a:off x="2705482" y="2667000"/>
            <a:ext cx="3589020" cy="1828800"/>
          </a:xfrm>
          <a:prstGeom prst="rect">
            <a:avLst/>
          </a:prstGeom>
        </p:spPr>
      </p:pic>
    </p:spTree>
    <p:extLst>
      <p:ext uri="{BB962C8B-B14F-4D97-AF65-F5344CB8AC3E}">
        <p14:creationId xmlns:p14="http://schemas.microsoft.com/office/powerpoint/2010/main" val="318802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10</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a:bodyPr>
          <a:lstStyle/>
          <a:p>
            <a:r>
              <a:rPr lang="de-DE" dirty="0"/>
              <a:t>Summary/Concluding remarks</a:t>
            </a:r>
            <a:endParaRPr lang="en-GB" dirty="0"/>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a:xfrm>
            <a:off x="503773" y="2204864"/>
            <a:ext cx="7982094" cy="3312367"/>
          </a:xfrm>
        </p:spPr>
        <p:txBody>
          <a:bodyPr>
            <a:normAutofit/>
          </a:bodyPr>
          <a:lstStyle/>
          <a:p>
            <a:pPr marL="0" indent="0">
              <a:buNone/>
            </a:pPr>
            <a:r>
              <a:rPr lang="es-UY" dirty="0"/>
              <a:t>COOMET TC2 intend:</a:t>
            </a:r>
          </a:p>
          <a:p>
            <a:r>
              <a:rPr lang="en-GB" dirty="0"/>
              <a:t>Work in close cooperation with other </a:t>
            </a:r>
            <a:r>
              <a:rPr lang="en-US" dirty="0"/>
              <a:t>RLMO</a:t>
            </a:r>
            <a:r>
              <a:rPr lang="en-GB" dirty="0"/>
              <a:t> and consistently use the best practices of colleagues </a:t>
            </a:r>
          </a:p>
          <a:p>
            <a:endParaRPr lang="ru-RU" dirty="0"/>
          </a:p>
          <a:p>
            <a:r>
              <a:rPr lang="en-GB" dirty="0"/>
              <a:t>Together with COOMET TC4 "Information and Training" to develop training in the field of LM </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5C6E0765-C518-BF41-9A81-F996ED04C3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429000"/>
            <a:ext cx="3621906" cy="3621906"/>
          </a:xfrm>
          <a:prstGeom prst="rect">
            <a:avLst/>
          </a:prstGeom>
        </p:spPr>
      </p:pic>
      <p:sp>
        <p:nvSpPr>
          <p:cNvPr id="7" name="Rectangle 6">
            <a:extLst>
              <a:ext uri="{FF2B5EF4-FFF2-40B4-BE49-F238E27FC236}">
                <a16:creationId xmlns:a16="http://schemas.microsoft.com/office/drawing/2014/main" id="{AE311DE7-752C-4B4F-9E58-591859BC242C}"/>
              </a:ext>
            </a:extLst>
          </p:cNvPr>
          <p:cNvSpPr/>
          <p:nvPr/>
        </p:nvSpPr>
        <p:spPr>
          <a:xfrm>
            <a:off x="523639" y="4653136"/>
            <a:ext cx="5688632" cy="707886"/>
          </a:xfrm>
          <a:prstGeom prst="rect">
            <a:avLst/>
          </a:prstGeom>
        </p:spPr>
        <p:txBody>
          <a:bodyPr wrap="square">
            <a:spAutoFit/>
          </a:bodyPr>
          <a:lstStyle/>
          <a:p>
            <a:pPr marL="285750" indent="-285750">
              <a:buFont typeface="Arial" panose="020B0604020202020204" pitchFamily="34" charset="0"/>
              <a:buChar char="•"/>
            </a:pPr>
            <a:r>
              <a:rPr lang="en-GB" sz="2000" dirty="0"/>
              <a:t>Promote and support the development of the OIML CS system in COOMET member countries </a:t>
            </a:r>
          </a:p>
        </p:txBody>
      </p:sp>
    </p:spTree>
    <p:extLst>
      <p:ext uri="{BB962C8B-B14F-4D97-AF65-F5344CB8AC3E}">
        <p14:creationId xmlns:p14="http://schemas.microsoft.com/office/powerpoint/2010/main" val="245312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2</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a:xfrm>
            <a:off x="457200" y="1044029"/>
            <a:ext cx="8075240" cy="864096"/>
          </a:xfrm>
        </p:spPr>
        <p:txBody>
          <a:bodyPr>
            <a:normAutofit fontScale="90000"/>
          </a:bodyPr>
          <a:lstStyle/>
          <a:p>
            <a:r>
              <a:rPr lang="en-US" dirty="0"/>
              <a:t>Overview of significant developments and activities </a:t>
            </a:r>
            <a:br>
              <a:rPr lang="en-US" dirty="0"/>
            </a:br>
            <a:r>
              <a:rPr lang="en-US" dirty="0"/>
              <a:t>during the past year in the RLMO</a:t>
            </a:r>
            <a:endParaRPr lang="en-GB" dirty="0"/>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a:xfrm>
            <a:off x="457200" y="2276872"/>
            <a:ext cx="4330824" cy="4211438"/>
          </a:xfrm>
        </p:spPr>
        <p:txBody>
          <a:bodyPr>
            <a:noAutofit/>
          </a:bodyPr>
          <a:lstStyle/>
          <a:p>
            <a:pPr marL="0" indent="0">
              <a:buNone/>
            </a:pPr>
            <a:r>
              <a:rPr lang="en-US" sz="1200" b="1" dirty="0">
                <a:latin typeface="+mj-lt"/>
              </a:rPr>
              <a:t>Main results</a:t>
            </a:r>
            <a:r>
              <a:rPr lang="ru-RU" sz="1200" b="1" dirty="0">
                <a:latin typeface="+mj-lt"/>
              </a:rPr>
              <a:t>:</a:t>
            </a:r>
            <a:endParaRPr lang="en-US" sz="1200" b="1" dirty="0">
              <a:latin typeface="+mj-lt"/>
            </a:endParaRPr>
          </a:p>
          <a:p>
            <a:r>
              <a:rPr lang="en-US" sz="1200" dirty="0">
                <a:latin typeface="+mj-lt"/>
              </a:rPr>
              <a:t>New members of COOMET Presidential Council for 2021-2023 were approved</a:t>
            </a:r>
            <a:r>
              <a:rPr lang="ru-RU" sz="1200" dirty="0">
                <a:latin typeface="+mj-lt"/>
              </a:rPr>
              <a:t>.</a:t>
            </a:r>
          </a:p>
          <a:p>
            <a:pPr marL="0" indent="0">
              <a:buNone/>
            </a:pPr>
            <a:endParaRPr lang="en-US" sz="400" dirty="0">
              <a:latin typeface="+mj-lt"/>
            </a:endParaRPr>
          </a:p>
          <a:p>
            <a:pPr lvl="0"/>
            <a:r>
              <a:rPr lang="en-US" sz="1200" dirty="0">
                <a:latin typeface="+mj-lt"/>
              </a:rPr>
              <a:t>Online surveys to assess the effectiveness of work of CSBs among COOMET Committee members and CSB members have been organized (June - October 2021). </a:t>
            </a:r>
            <a:r>
              <a:rPr lang="en-US" sz="1100" i="1" dirty="0">
                <a:latin typeface="+mj-lt"/>
              </a:rPr>
              <a:t>Collection of the information and processing of the results are currently in progress.</a:t>
            </a:r>
            <a:endParaRPr lang="ru-RU" sz="1100" i="1" dirty="0">
              <a:latin typeface="+mj-lt"/>
            </a:endParaRPr>
          </a:p>
          <a:p>
            <a:pPr marL="0" lvl="0" indent="0">
              <a:buNone/>
            </a:pPr>
            <a:endParaRPr lang="en-US" sz="400" i="1" dirty="0">
              <a:latin typeface="+mj-lt"/>
            </a:endParaRPr>
          </a:p>
          <a:p>
            <a:r>
              <a:rPr lang="en-US" sz="1200" dirty="0">
                <a:latin typeface="+mj-lt"/>
              </a:rPr>
              <a:t>The </a:t>
            </a:r>
            <a:r>
              <a:rPr lang="en-US" sz="1200" u="sng" dirty="0">
                <a:latin typeface="+mj-lt"/>
              </a:rPr>
              <a:t>COOMET criteria for member countries to be classified as CEEMS</a:t>
            </a:r>
            <a:r>
              <a:rPr lang="en-US" sz="1200" dirty="0">
                <a:latin typeface="+mj-lt"/>
              </a:rPr>
              <a:t> were adopted:</a:t>
            </a:r>
            <a:endParaRPr lang="ru-RU" sz="1200" dirty="0">
              <a:latin typeface="+mj-lt"/>
            </a:endParaRPr>
          </a:p>
          <a:p>
            <a:pPr marL="360000" indent="0">
              <a:buFont typeface="Wingdings" panose="05000000000000000000" pitchFamily="2" charset="2"/>
              <a:buChar char="v"/>
            </a:pPr>
            <a:r>
              <a:rPr lang="ru-RU" sz="1200" i="1" dirty="0">
                <a:latin typeface="+mj-lt"/>
              </a:rPr>
              <a:t> </a:t>
            </a:r>
            <a:r>
              <a:rPr lang="en-US" sz="1200" i="1" dirty="0">
                <a:latin typeface="+mj-lt"/>
              </a:rPr>
              <a:t>lack of the status of the "Member of the </a:t>
            </a:r>
            <a:r>
              <a:rPr lang="en-US" sz="1200" i="1" dirty="0" err="1">
                <a:latin typeface="+mj-lt"/>
              </a:rPr>
              <a:t>Metre</a:t>
            </a:r>
            <a:r>
              <a:rPr lang="en-US" sz="1200" i="1" dirty="0">
                <a:latin typeface="+mj-lt"/>
              </a:rPr>
              <a:t> Convention" or "CGPM Associate" of the country;</a:t>
            </a:r>
            <a:endParaRPr lang="ru-RU" sz="1200" i="1" dirty="0">
              <a:latin typeface="+mj-lt"/>
            </a:endParaRPr>
          </a:p>
          <a:p>
            <a:pPr marL="360000" indent="0">
              <a:buFont typeface="Wingdings" panose="05000000000000000000" pitchFamily="2" charset="2"/>
              <a:buChar char="v"/>
            </a:pPr>
            <a:r>
              <a:rPr lang="ru-RU" sz="1200" i="1" dirty="0">
                <a:latin typeface="+mj-lt"/>
              </a:rPr>
              <a:t> </a:t>
            </a:r>
            <a:r>
              <a:rPr lang="en-US" sz="1200" i="1" dirty="0">
                <a:latin typeface="+mj-lt"/>
              </a:rPr>
              <a:t>lack of published CMC entries;</a:t>
            </a:r>
            <a:endParaRPr lang="ru-RU" sz="1200" i="1" dirty="0">
              <a:latin typeface="+mj-lt"/>
            </a:endParaRPr>
          </a:p>
          <a:p>
            <a:pPr marL="360000" indent="0">
              <a:buFont typeface="Wingdings" panose="05000000000000000000" pitchFamily="2" charset="2"/>
              <a:buChar char="v"/>
            </a:pPr>
            <a:r>
              <a:rPr lang="ru-RU" sz="1200" i="1" dirty="0">
                <a:latin typeface="+mj-lt"/>
              </a:rPr>
              <a:t> </a:t>
            </a:r>
            <a:r>
              <a:rPr lang="en-US" sz="1200" i="1" dirty="0">
                <a:latin typeface="+mj-lt"/>
              </a:rPr>
              <a:t>non-participation in key or supplementary comparisons, registered in the KCDB.</a:t>
            </a:r>
            <a:endParaRPr lang="ru-RU" sz="1200" i="1" dirty="0">
              <a:latin typeface="+mj-lt"/>
            </a:endParaRPr>
          </a:p>
          <a:p>
            <a:pPr marL="360000" indent="0">
              <a:buNone/>
            </a:pPr>
            <a:endParaRPr lang="ru-RU" sz="400" i="1" dirty="0">
              <a:latin typeface="+mj-lt"/>
            </a:endParaRPr>
          </a:p>
          <a:p>
            <a:r>
              <a:rPr lang="en-US" sz="1200" dirty="0">
                <a:latin typeface="+mj-lt"/>
              </a:rPr>
              <a:t>A survey was initiated among COOMET Committee members to define the positions of COOMET member countries on the issues concerning the possible change of the institutional status and criteria for membership in COOMET, issues of funding of COOMET activities.</a:t>
            </a:r>
            <a:r>
              <a:rPr lang="en-US" sz="1200" dirty="0"/>
              <a:t> </a:t>
            </a:r>
            <a:r>
              <a:rPr lang="en-US" sz="1100" i="1" dirty="0"/>
              <a:t>Collection of the information and processing of the results are currently in progress.</a:t>
            </a:r>
            <a:endParaRPr lang="en-US" sz="1200" i="1" dirty="0">
              <a:latin typeface="+mj-lt"/>
            </a:endParaRPr>
          </a:p>
        </p:txBody>
      </p:sp>
      <p:pic>
        <p:nvPicPr>
          <p:cNvPr id="6" name="Picture 5" descr="A collage of people&#10;&#10;Description automatically generated with low confidence">
            <a:extLst>
              <a:ext uri="{FF2B5EF4-FFF2-40B4-BE49-F238E27FC236}">
                <a16:creationId xmlns:a16="http://schemas.microsoft.com/office/drawing/2014/main" id="{B208EB74-4A87-3240-ADF4-10A9332BB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656" y="2451941"/>
            <a:ext cx="3621501" cy="2227223"/>
          </a:xfrm>
          <a:prstGeom prst="rect">
            <a:avLst/>
          </a:prstGeom>
        </p:spPr>
      </p:pic>
      <p:sp>
        <p:nvSpPr>
          <p:cNvPr id="7" name="Rectangle 6">
            <a:extLst>
              <a:ext uri="{FF2B5EF4-FFF2-40B4-BE49-F238E27FC236}">
                <a16:creationId xmlns:a16="http://schemas.microsoft.com/office/drawing/2014/main" id="{8F37FF10-E05D-E74B-940C-9546168DB244}"/>
              </a:ext>
            </a:extLst>
          </p:cNvPr>
          <p:cNvSpPr/>
          <p:nvPr/>
        </p:nvSpPr>
        <p:spPr>
          <a:xfrm>
            <a:off x="5292080" y="5010982"/>
            <a:ext cx="3592694" cy="1477328"/>
          </a:xfrm>
          <a:prstGeom prst="rect">
            <a:avLst/>
          </a:prstGeom>
        </p:spPr>
        <p:txBody>
          <a:bodyPr wrap="square">
            <a:spAutoFit/>
          </a:bodyPr>
          <a:lstStyle/>
          <a:p>
            <a:pPr algn="ctr"/>
            <a:r>
              <a:rPr lang="de-DE" b="1" dirty="0">
                <a:latin typeface="+mj-lt"/>
              </a:rPr>
              <a:t>32nd </a:t>
            </a:r>
            <a:r>
              <a:rPr lang="en-US" b="1" dirty="0">
                <a:latin typeface="+mj-lt"/>
              </a:rPr>
              <a:t>extraordinary online </a:t>
            </a:r>
            <a:br>
              <a:rPr lang="en-US" b="1" dirty="0">
                <a:latin typeface="+mj-lt"/>
              </a:rPr>
            </a:br>
            <a:r>
              <a:rPr lang="de-DE" b="1" dirty="0">
                <a:latin typeface="+mj-lt"/>
              </a:rPr>
              <a:t>COOMET Committee Meeting</a:t>
            </a:r>
            <a:br>
              <a:rPr lang="de-DE" dirty="0">
                <a:latin typeface="+mj-lt"/>
              </a:rPr>
            </a:br>
            <a:r>
              <a:rPr lang="de-DE" dirty="0">
                <a:latin typeface="+mj-lt"/>
              </a:rPr>
              <a:t>26 October 2021</a:t>
            </a:r>
          </a:p>
          <a:p>
            <a:pPr algn="ctr"/>
            <a:r>
              <a:rPr lang="en-US" sz="1200" dirty="0">
                <a:latin typeface="+mj-lt"/>
              </a:rPr>
              <a:t>A set of issues on changing the institutional status of COOMET and funding of activities (taking into account the results of survey) will be discussed.</a:t>
            </a:r>
            <a:endParaRPr lang="de-DE" sz="1200" dirty="0">
              <a:latin typeface="+mj-lt"/>
            </a:endParaRPr>
          </a:p>
        </p:txBody>
      </p:sp>
      <p:sp>
        <p:nvSpPr>
          <p:cNvPr id="8" name="Title 1">
            <a:extLst>
              <a:ext uri="{FF2B5EF4-FFF2-40B4-BE49-F238E27FC236}">
                <a16:creationId xmlns:a16="http://schemas.microsoft.com/office/drawing/2014/main" id="{DC552090-FE49-1348-A840-FE4023AB3693}"/>
              </a:ext>
            </a:extLst>
          </p:cNvPr>
          <p:cNvSpPr txBox="1">
            <a:spLocks/>
          </p:cNvSpPr>
          <p:nvPr/>
        </p:nvSpPr>
        <p:spPr>
          <a:xfrm>
            <a:off x="650596" y="1854694"/>
            <a:ext cx="8075240" cy="504055"/>
          </a:xfrm>
          <a:prstGeom prst="rect">
            <a:avLst/>
          </a:prstGeom>
        </p:spPr>
        <p:txBody>
          <a:bodyPr vert="horz" lIns="91440" tIns="45720" rIns="91440" bIns="45720" rtlCol="0" anchor="ctr">
            <a:normAutofit/>
          </a:bodyPr>
          <a:lstStyle>
            <a:lvl1pPr marL="342900" indent="-342900" algn="ctr" defTabSz="914400" rtl="0" eaLnBrk="1" latinLnBrk="0" hangingPunct="1">
              <a:spcBef>
                <a:spcPct val="0"/>
              </a:spcBef>
              <a:buFont typeface="Arial" panose="020B0604020202020204" pitchFamily="34" charset="0"/>
              <a:buNone/>
              <a:defRPr sz="4000" b="1"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0099"/>
                </a:solidFill>
              </a:rPr>
              <a:t>31</a:t>
            </a:r>
            <a:r>
              <a:rPr lang="en-GB" sz="2400" baseline="30000" dirty="0">
                <a:solidFill>
                  <a:srgbClr val="000099"/>
                </a:solidFill>
              </a:rPr>
              <a:t>st</a:t>
            </a:r>
            <a:r>
              <a:rPr lang="en-GB" sz="2400" dirty="0">
                <a:solidFill>
                  <a:srgbClr val="000099"/>
                </a:solidFill>
              </a:rPr>
              <a:t> COOMET Committee meeting (15-17 June 2021, online)</a:t>
            </a:r>
          </a:p>
        </p:txBody>
      </p:sp>
    </p:spTree>
    <p:extLst>
      <p:ext uri="{BB962C8B-B14F-4D97-AF65-F5344CB8AC3E}">
        <p14:creationId xmlns:p14="http://schemas.microsoft.com/office/powerpoint/2010/main" val="324622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3</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a:xfrm>
            <a:off x="457200" y="1044029"/>
            <a:ext cx="8075240" cy="864096"/>
          </a:xfrm>
        </p:spPr>
        <p:txBody>
          <a:bodyPr>
            <a:normAutofit fontScale="90000"/>
          </a:bodyPr>
          <a:lstStyle/>
          <a:p>
            <a:r>
              <a:rPr lang="en-US" dirty="0"/>
              <a:t>Overview of significant developments and activities </a:t>
            </a:r>
            <a:br>
              <a:rPr lang="en-US" dirty="0"/>
            </a:br>
            <a:r>
              <a:rPr lang="en-US" dirty="0"/>
              <a:t>during the past year in the RLMO</a:t>
            </a:r>
            <a:endParaRPr lang="en-GB" dirty="0"/>
          </a:p>
        </p:txBody>
      </p:sp>
      <p:sp>
        <p:nvSpPr>
          <p:cNvPr id="8" name="Title 1">
            <a:extLst>
              <a:ext uri="{FF2B5EF4-FFF2-40B4-BE49-F238E27FC236}">
                <a16:creationId xmlns:a16="http://schemas.microsoft.com/office/drawing/2014/main" id="{DC552090-FE49-1348-A840-FE4023AB3693}"/>
              </a:ext>
            </a:extLst>
          </p:cNvPr>
          <p:cNvSpPr txBox="1">
            <a:spLocks/>
          </p:cNvSpPr>
          <p:nvPr/>
        </p:nvSpPr>
        <p:spPr>
          <a:xfrm>
            <a:off x="650596" y="1854694"/>
            <a:ext cx="8075240" cy="504055"/>
          </a:xfrm>
          <a:prstGeom prst="rect">
            <a:avLst/>
          </a:prstGeom>
        </p:spPr>
        <p:txBody>
          <a:bodyPr vert="horz" lIns="91440" tIns="45720" rIns="91440" bIns="45720" rtlCol="0" anchor="ctr">
            <a:normAutofit/>
          </a:bodyPr>
          <a:lstStyle>
            <a:lvl1pPr marL="342900" indent="-342900" algn="ctr" defTabSz="914400" rtl="0" eaLnBrk="1" latinLnBrk="0" hangingPunct="1">
              <a:spcBef>
                <a:spcPct val="0"/>
              </a:spcBef>
              <a:buFont typeface="Arial" panose="020B0604020202020204" pitchFamily="34" charset="0"/>
              <a:buNone/>
              <a:defRPr sz="4000" b="1"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SzPct val="100000"/>
            </a:pPr>
            <a:r>
              <a:rPr lang="en-US" sz="2400" dirty="0">
                <a:solidFill>
                  <a:srgbClr val="000099"/>
                </a:solidFill>
                <a:latin typeface="Arial Narrow" panose="020B0606020202030204" pitchFamily="34" charset="0"/>
              </a:rPr>
              <a:t> </a:t>
            </a:r>
            <a:r>
              <a:rPr lang="en-US" sz="2400" dirty="0">
                <a:solidFill>
                  <a:srgbClr val="000099"/>
                </a:solidFill>
              </a:rPr>
              <a:t>Webinar "30 years to COOMET" (</a:t>
            </a:r>
            <a:r>
              <a:rPr lang="en-US" altLang="ru-RU" sz="2400" dirty="0">
                <a:solidFill>
                  <a:srgbClr val="000099"/>
                </a:solidFill>
              </a:rPr>
              <a:t>15 June 2021, online</a:t>
            </a:r>
            <a:r>
              <a:rPr lang="en-GB" altLang="ru-RU" sz="2400" dirty="0">
                <a:solidFill>
                  <a:srgbClr val="000099"/>
                </a:solidFill>
              </a:rPr>
              <a:t>)</a:t>
            </a:r>
            <a:endParaRPr lang="en-US" altLang="en-US" sz="2400" dirty="0">
              <a:solidFill>
                <a:srgbClr val="000099"/>
              </a:solidFill>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674" y="2535841"/>
            <a:ext cx="1276068" cy="914215"/>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321158"/>
            <a:ext cx="3240360" cy="1831305"/>
          </a:xfrm>
          <a:prstGeom prst="rect">
            <a:avLst/>
          </a:prstGeom>
        </p:spPr>
      </p:pic>
      <p:sp>
        <p:nvSpPr>
          <p:cNvPr id="18" name="Прямоугольник 17"/>
          <p:cNvSpPr/>
          <p:nvPr/>
        </p:nvSpPr>
        <p:spPr>
          <a:xfrm>
            <a:off x="179512" y="4275484"/>
            <a:ext cx="3937267" cy="1015663"/>
          </a:xfrm>
          <a:prstGeom prst="rect">
            <a:avLst/>
          </a:prstGeom>
        </p:spPr>
        <p:txBody>
          <a:bodyPr wrap="square">
            <a:spAutoFit/>
          </a:bodyPr>
          <a:lstStyle/>
          <a:p>
            <a:r>
              <a:rPr lang="en-BZ" sz="1200" b="1" dirty="0"/>
              <a:t>80 specialists </a:t>
            </a:r>
            <a:r>
              <a:rPr lang="en-BZ" sz="1200" dirty="0"/>
              <a:t>from 15 countries (Azerbaijan, Armenia, Belarus, Germany, Georgia, Kazakhstan, China, Kyrgyzstan, Lithuania, Moldova, Russia, Slovakia, Tajikistan, Uzbekistan, Ukraine) took part in the webinar, as well as representatives of the EURAMET and EASC</a:t>
            </a:r>
            <a:endParaRPr lang="ru-RU" sz="1200" dirty="0"/>
          </a:p>
        </p:txBody>
      </p:sp>
      <p:sp>
        <p:nvSpPr>
          <p:cNvPr id="19" name="Прямоугольник 18"/>
          <p:cNvSpPr/>
          <p:nvPr/>
        </p:nvSpPr>
        <p:spPr>
          <a:xfrm>
            <a:off x="3768867" y="2535841"/>
            <a:ext cx="3827300" cy="1015663"/>
          </a:xfrm>
          <a:prstGeom prst="rect">
            <a:avLst/>
          </a:prstGeom>
        </p:spPr>
        <p:txBody>
          <a:bodyPr wrap="square">
            <a:spAutoFit/>
          </a:bodyPr>
          <a:lstStyle/>
          <a:p>
            <a:pPr algn="ctr"/>
            <a:r>
              <a:rPr lang="en-US" sz="1200" b="1" dirty="0"/>
              <a:t>Date of COOMET’s establishment</a:t>
            </a:r>
            <a:r>
              <a:rPr lang="ru-RU" sz="1200" dirty="0"/>
              <a:t>:</a:t>
            </a:r>
          </a:p>
          <a:p>
            <a:pPr algn="ctr"/>
            <a:r>
              <a:rPr lang="en-US" sz="1200" b="1" dirty="0">
                <a:solidFill>
                  <a:srgbClr val="C00000"/>
                </a:solidFill>
              </a:rPr>
              <a:t>On </a:t>
            </a:r>
            <a:r>
              <a:rPr lang="ru-RU" sz="1200" b="1" dirty="0">
                <a:solidFill>
                  <a:srgbClr val="C00000"/>
                </a:solidFill>
              </a:rPr>
              <a:t>12 </a:t>
            </a:r>
            <a:r>
              <a:rPr lang="en-US" sz="1200" b="1" dirty="0">
                <a:solidFill>
                  <a:srgbClr val="C00000"/>
                </a:solidFill>
              </a:rPr>
              <a:t>June 1991 </a:t>
            </a:r>
            <a:r>
              <a:rPr lang="en-US" sz="1200" dirty="0"/>
              <a:t>in Warsaw representatives of national metrology organizations of five countries: </a:t>
            </a:r>
            <a:r>
              <a:rPr lang="en-US" sz="1200" b="1" dirty="0"/>
              <a:t>Bulgaria</a:t>
            </a:r>
            <a:r>
              <a:rPr lang="en-US" sz="1200" dirty="0"/>
              <a:t>, </a:t>
            </a:r>
            <a:r>
              <a:rPr lang="en-US" sz="1200" b="1" dirty="0"/>
              <a:t>Poland</a:t>
            </a:r>
            <a:r>
              <a:rPr lang="en-US" sz="1200" dirty="0"/>
              <a:t>, </a:t>
            </a:r>
            <a:r>
              <a:rPr lang="en-US" sz="1200" b="1" dirty="0"/>
              <a:t>Romania</a:t>
            </a:r>
            <a:r>
              <a:rPr lang="en-US" sz="1200" dirty="0"/>
              <a:t>, the </a:t>
            </a:r>
            <a:r>
              <a:rPr lang="en-US" sz="1200" b="1" dirty="0"/>
              <a:t>USSR</a:t>
            </a:r>
            <a:r>
              <a:rPr lang="en-US" sz="1200" dirty="0"/>
              <a:t> and </a:t>
            </a:r>
            <a:r>
              <a:rPr lang="en-US" sz="1200" b="1" dirty="0"/>
              <a:t>Czechoslovakia </a:t>
            </a:r>
            <a:r>
              <a:rPr lang="en-US" sz="1200" dirty="0"/>
              <a:t>signed the COOMET Memorandum of Understanding</a:t>
            </a:r>
            <a:r>
              <a:rPr lang="ru-RU" sz="1200" dirty="0"/>
              <a:t>.</a:t>
            </a:r>
            <a:r>
              <a:rPr lang="en-US" sz="1200" dirty="0"/>
              <a:t> </a:t>
            </a:r>
          </a:p>
        </p:txBody>
      </p:sp>
      <p:pic>
        <p:nvPicPr>
          <p:cNvPr id="21" name="Picture 8" descr="https://www.coomet.net/fileadmin/_processed_/b/a/csm_Scrin-11_8452c74e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5313346"/>
            <a:ext cx="199954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www.coomet.net/fileadmin/_processed_/1/4/csm_Scrin-12_3353a5f5a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5339973"/>
            <a:ext cx="1961142" cy="1103142"/>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4437927" y="4000683"/>
            <a:ext cx="4495758" cy="846386"/>
          </a:xfrm>
          <a:prstGeom prst="rect">
            <a:avLst/>
          </a:prstGeom>
        </p:spPr>
        <p:txBody>
          <a:bodyPr wrap="square">
            <a:spAutoFit/>
          </a:bodyPr>
          <a:lstStyle/>
          <a:p>
            <a:pPr algn="ctr"/>
            <a:r>
              <a:rPr lang="en-US" sz="1400" dirty="0">
                <a:latin typeface="+mj-lt"/>
              </a:rPr>
              <a:t>The recording of the webinar is available  on the official </a:t>
            </a:r>
            <a:r>
              <a:rPr lang="en-US" sz="1400" dirty="0">
                <a:solidFill>
                  <a:srgbClr val="C00000"/>
                </a:solidFill>
                <a:latin typeface="+mj-lt"/>
              </a:rPr>
              <a:t>YouTube channel of COOMET</a:t>
            </a:r>
            <a:r>
              <a:rPr lang="en-US" sz="1400" dirty="0">
                <a:solidFill>
                  <a:srgbClr val="003399"/>
                </a:solidFill>
                <a:latin typeface="+mj-lt"/>
              </a:rPr>
              <a:t>.</a:t>
            </a:r>
          </a:p>
          <a:p>
            <a:pPr algn="ctr"/>
            <a:endParaRPr lang="en-US" sz="700" b="1" dirty="0">
              <a:latin typeface="+mj-lt"/>
            </a:endParaRPr>
          </a:p>
          <a:p>
            <a:pPr algn="ctr"/>
            <a:r>
              <a:rPr lang="en-BZ" sz="1200" dirty="0">
                <a:solidFill>
                  <a:srgbClr val="C00000"/>
                </a:solidFill>
                <a:latin typeface="+mj-lt"/>
                <a:hlinkClick r:id="rId6"/>
              </a:rPr>
              <a:t>https://www.youtube.com/channel/UCyqRp_86A8lQZXMNon</a:t>
            </a:r>
            <a:r>
              <a:rPr lang="en-BZ" sz="1400" dirty="0">
                <a:solidFill>
                  <a:srgbClr val="C00000"/>
                </a:solidFill>
                <a:latin typeface="+mj-lt"/>
                <a:hlinkClick r:id="rId6"/>
              </a:rPr>
              <a:t>kd11g</a:t>
            </a:r>
            <a:endParaRPr lang="en-US" sz="1600" dirty="0">
              <a:solidFill>
                <a:srgbClr val="C00000"/>
              </a:solidFill>
              <a:latin typeface="+mj-lt"/>
            </a:endParaRPr>
          </a:p>
        </p:txBody>
      </p:sp>
      <p:pic>
        <p:nvPicPr>
          <p:cNvPr id="24" name="Рисунок 23"/>
          <p:cNvPicPr>
            <a:picLocks noChangeAspect="1"/>
          </p:cNvPicPr>
          <p:nvPr/>
        </p:nvPicPr>
        <p:blipFill>
          <a:blip r:embed="rId7"/>
          <a:stretch>
            <a:fillRect/>
          </a:stretch>
        </p:blipFill>
        <p:spPr>
          <a:xfrm>
            <a:off x="4962299" y="4938228"/>
            <a:ext cx="3620227" cy="1770820"/>
          </a:xfrm>
          <a:prstGeom prst="rect">
            <a:avLst/>
          </a:prstGeom>
        </p:spPr>
      </p:pic>
    </p:spTree>
    <p:extLst>
      <p:ext uri="{BB962C8B-B14F-4D97-AF65-F5344CB8AC3E}">
        <p14:creationId xmlns:p14="http://schemas.microsoft.com/office/powerpoint/2010/main" val="339981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4</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a:xfrm>
            <a:off x="457200" y="1044029"/>
            <a:ext cx="8075240" cy="864096"/>
          </a:xfrm>
        </p:spPr>
        <p:txBody>
          <a:bodyPr>
            <a:normAutofit fontScale="90000"/>
          </a:bodyPr>
          <a:lstStyle/>
          <a:p>
            <a:r>
              <a:rPr lang="en-US" dirty="0"/>
              <a:t>Overview of significant developments and activities </a:t>
            </a:r>
            <a:br>
              <a:rPr lang="en-US" dirty="0"/>
            </a:br>
            <a:r>
              <a:rPr lang="en-US" dirty="0"/>
              <a:t>during the past year in the RLMO</a:t>
            </a:r>
            <a:endParaRPr lang="en-GB" dirty="0"/>
          </a:p>
        </p:txBody>
      </p:sp>
      <p:sp>
        <p:nvSpPr>
          <p:cNvPr id="8" name="Title 1">
            <a:extLst>
              <a:ext uri="{FF2B5EF4-FFF2-40B4-BE49-F238E27FC236}">
                <a16:creationId xmlns:a16="http://schemas.microsoft.com/office/drawing/2014/main" id="{DC552090-FE49-1348-A840-FE4023AB3693}"/>
              </a:ext>
            </a:extLst>
          </p:cNvPr>
          <p:cNvSpPr txBox="1">
            <a:spLocks/>
          </p:cNvSpPr>
          <p:nvPr/>
        </p:nvSpPr>
        <p:spPr>
          <a:xfrm>
            <a:off x="323528" y="1929998"/>
            <a:ext cx="8435280" cy="577248"/>
          </a:xfrm>
          <a:prstGeom prst="rect">
            <a:avLst/>
          </a:prstGeom>
        </p:spPr>
        <p:txBody>
          <a:bodyPr vert="horz" lIns="91440" tIns="45720" rIns="91440" bIns="45720" rtlCol="0" anchor="ctr">
            <a:noAutofit/>
          </a:bodyPr>
          <a:lstStyle>
            <a:lvl1pPr marL="342900" indent="-342900" algn="ctr" defTabSz="914400" rtl="0" eaLnBrk="1" latinLnBrk="0" hangingPunct="1">
              <a:spcBef>
                <a:spcPct val="0"/>
              </a:spcBef>
              <a:buFont typeface="Arial" panose="020B0604020202020204" pitchFamily="34" charset="0"/>
              <a:buNone/>
              <a:defRPr sz="4000" b="1"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0099"/>
                </a:solidFill>
                <a:latin typeface="Arial Narrow" panose="020B0606020202030204" pitchFamily="34" charset="0"/>
              </a:rPr>
              <a:t> </a:t>
            </a:r>
            <a:r>
              <a:rPr lang="en-US" sz="2000" dirty="0">
                <a:solidFill>
                  <a:srgbClr val="000099"/>
                </a:solidFill>
              </a:rPr>
              <a:t>IX International Competition "The Best Young Metrologist of COOMET-2021" </a:t>
            </a:r>
            <a:br>
              <a:rPr lang="en-US" sz="2000" dirty="0">
                <a:solidFill>
                  <a:srgbClr val="000099"/>
                </a:solidFill>
              </a:rPr>
            </a:br>
            <a:r>
              <a:rPr lang="en-US" sz="2000" dirty="0">
                <a:solidFill>
                  <a:srgbClr val="000099"/>
                </a:solidFill>
              </a:rPr>
              <a:t>(</a:t>
            </a:r>
            <a:r>
              <a:rPr lang="ru-RU" sz="2000" dirty="0">
                <a:solidFill>
                  <a:srgbClr val="000099"/>
                </a:solidFill>
              </a:rPr>
              <a:t>21-22 </a:t>
            </a:r>
            <a:r>
              <a:rPr lang="en-US" sz="2000" dirty="0">
                <a:solidFill>
                  <a:srgbClr val="000099"/>
                </a:solidFill>
              </a:rPr>
              <a:t>April </a:t>
            </a:r>
            <a:r>
              <a:rPr lang="ru-RU" sz="2000" dirty="0">
                <a:solidFill>
                  <a:srgbClr val="000099"/>
                </a:solidFill>
              </a:rPr>
              <a:t>2021</a:t>
            </a:r>
            <a:r>
              <a:rPr lang="en-US" altLang="ru-RU" sz="2000" dirty="0">
                <a:solidFill>
                  <a:srgbClr val="000099"/>
                </a:solidFill>
              </a:rPr>
              <a:t>, online</a:t>
            </a:r>
            <a:r>
              <a:rPr lang="en-GB" altLang="ru-RU" sz="2000" dirty="0">
                <a:solidFill>
                  <a:srgbClr val="000099"/>
                </a:solidFill>
              </a:rPr>
              <a:t>)</a:t>
            </a:r>
            <a:endParaRPr lang="en-US" altLang="en-US" sz="2000" dirty="0">
              <a:solidFill>
                <a:srgbClr val="000099"/>
              </a:solidFill>
            </a:endParaRPr>
          </a:p>
        </p:txBody>
      </p:sp>
      <p:sp>
        <p:nvSpPr>
          <p:cNvPr id="13" name="Заголовок 1"/>
          <p:cNvSpPr txBox="1">
            <a:spLocks/>
          </p:cNvSpPr>
          <p:nvPr/>
        </p:nvSpPr>
        <p:spPr bwMode="auto">
          <a:xfrm>
            <a:off x="3751324" y="2674049"/>
            <a:ext cx="5246002" cy="1550682"/>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latin typeface="+mn-lt"/>
              </a:rPr>
              <a:t>This year representatives of other regional metrology organizations joined the competition</a:t>
            </a:r>
            <a:r>
              <a:rPr lang="en-US" sz="1400" dirty="0">
                <a:latin typeface="+mn-lt"/>
              </a:rPr>
              <a:t>. </a:t>
            </a:r>
          </a:p>
          <a:p>
            <a:endParaRPr lang="en-US" sz="800" dirty="0">
              <a:latin typeface="+mn-lt"/>
            </a:endParaRPr>
          </a:p>
          <a:p>
            <a:r>
              <a:rPr lang="en-US" sz="1400" dirty="0">
                <a:latin typeface="+mn-lt"/>
              </a:rPr>
              <a:t>In total, there</a:t>
            </a:r>
            <a:r>
              <a:rPr lang="en-US" sz="1400" b="1" dirty="0">
                <a:latin typeface="+mn-lt"/>
              </a:rPr>
              <a:t> </a:t>
            </a:r>
            <a:r>
              <a:rPr lang="en-US" sz="1400" dirty="0">
                <a:latin typeface="+mn-lt"/>
              </a:rPr>
              <a:t>were</a:t>
            </a:r>
            <a:r>
              <a:rPr lang="en-US" sz="1400" b="1" dirty="0">
                <a:latin typeface="+mn-lt"/>
              </a:rPr>
              <a:t> </a:t>
            </a:r>
            <a:r>
              <a:rPr lang="en-US" sz="1400" b="1" dirty="0">
                <a:solidFill>
                  <a:srgbClr val="000099"/>
                </a:solidFill>
                <a:latin typeface="+mn-lt"/>
              </a:rPr>
              <a:t>18 papers </a:t>
            </a:r>
            <a:r>
              <a:rPr lang="en-US" sz="1400" dirty="0">
                <a:latin typeface="+mn-lt"/>
              </a:rPr>
              <a:t>submitted from: COOMET (Belarus, Kazakhstan, Germany, Russia, Ukraine), EURAMET (Italy) and SIM (Colombia, Mexico). </a:t>
            </a:r>
            <a:endParaRPr lang="ru-RU" sz="1400" dirty="0">
              <a:latin typeface="+mn-lt"/>
            </a:endParaRPr>
          </a:p>
          <a:p>
            <a:endParaRPr lang="en-US" sz="400" dirty="0">
              <a:latin typeface="+mn-lt"/>
            </a:endParaRPr>
          </a:p>
        </p:txBody>
      </p:sp>
      <p:sp>
        <p:nvSpPr>
          <p:cNvPr id="14" name="Прямоугольник 13"/>
          <p:cNvSpPr/>
          <p:nvPr/>
        </p:nvSpPr>
        <p:spPr>
          <a:xfrm>
            <a:off x="190238" y="4521582"/>
            <a:ext cx="3491201" cy="1754326"/>
          </a:xfrm>
          <a:prstGeom prst="rect">
            <a:avLst/>
          </a:prstGeom>
        </p:spPr>
        <p:txBody>
          <a:bodyPr wrap="square">
            <a:spAutoFit/>
          </a:bodyPr>
          <a:lstStyle/>
          <a:p>
            <a:r>
              <a:rPr lang="en-US" sz="1200" dirty="0">
                <a:latin typeface="+mj-lt"/>
              </a:rPr>
              <a:t>After careful and objective consideration the members of the Scientific Committee defined the winners of the competition:</a:t>
            </a:r>
            <a:endParaRPr lang="ru-RU" sz="1200" dirty="0">
              <a:latin typeface="+mj-lt"/>
            </a:endParaRPr>
          </a:p>
          <a:p>
            <a:pPr marL="214313" indent="-214313">
              <a:buFont typeface="Wingdings" panose="05000000000000000000" pitchFamily="2" charset="2"/>
              <a:buChar char="q"/>
            </a:pPr>
            <a:r>
              <a:rPr lang="en-US" sz="1200" b="1" dirty="0" err="1">
                <a:solidFill>
                  <a:srgbClr val="C00000"/>
                </a:solidFill>
                <a:latin typeface="+mj-lt"/>
              </a:rPr>
              <a:t>Gianluca</a:t>
            </a:r>
            <a:r>
              <a:rPr lang="en-US" sz="1200" b="1" dirty="0">
                <a:solidFill>
                  <a:srgbClr val="C00000"/>
                </a:solidFill>
                <a:latin typeface="+mj-lt"/>
              </a:rPr>
              <a:t> Milano (EURAMET, INRIM, Italy) </a:t>
            </a:r>
            <a:br>
              <a:rPr lang="en-US" sz="1200" b="1" dirty="0">
                <a:solidFill>
                  <a:srgbClr val="C00000"/>
                </a:solidFill>
                <a:latin typeface="+mj-lt"/>
              </a:rPr>
            </a:br>
            <a:r>
              <a:rPr lang="en-US" sz="1200" dirty="0">
                <a:latin typeface="+mj-lt"/>
              </a:rPr>
              <a:t>for the </a:t>
            </a:r>
            <a:r>
              <a:rPr lang="en-US" sz="1200" b="1" dirty="0">
                <a:solidFill>
                  <a:srgbClr val="000099"/>
                </a:solidFill>
                <a:latin typeface="+mj-lt"/>
              </a:rPr>
              <a:t>best report in the field of scientific and fundamental metrological activity;</a:t>
            </a:r>
            <a:endParaRPr lang="ru-RU" sz="1200" b="1" dirty="0">
              <a:solidFill>
                <a:srgbClr val="000099"/>
              </a:solidFill>
              <a:latin typeface="+mj-lt"/>
            </a:endParaRPr>
          </a:p>
          <a:p>
            <a:pPr marL="214313" indent="-214313">
              <a:buFont typeface="Wingdings" panose="05000000000000000000" pitchFamily="2" charset="2"/>
              <a:buChar char="q"/>
            </a:pPr>
            <a:r>
              <a:rPr lang="en-US" sz="1200" b="1" dirty="0" err="1">
                <a:solidFill>
                  <a:srgbClr val="C00000"/>
                </a:solidFill>
                <a:latin typeface="+mj-lt"/>
              </a:rPr>
              <a:t>Mutaib</a:t>
            </a:r>
            <a:r>
              <a:rPr lang="en-US" sz="1200" b="1" dirty="0">
                <a:solidFill>
                  <a:srgbClr val="C00000"/>
                </a:solidFill>
                <a:latin typeface="+mj-lt"/>
              </a:rPr>
              <a:t> </a:t>
            </a:r>
            <a:r>
              <a:rPr lang="en-US" sz="1200" b="1" dirty="0" err="1">
                <a:solidFill>
                  <a:srgbClr val="C00000"/>
                </a:solidFill>
                <a:latin typeface="+mj-lt"/>
              </a:rPr>
              <a:t>Zackaria</a:t>
            </a:r>
            <a:r>
              <a:rPr lang="en-US" sz="1200" b="1" dirty="0">
                <a:solidFill>
                  <a:srgbClr val="C00000"/>
                </a:solidFill>
                <a:latin typeface="+mj-lt"/>
              </a:rPr>
              <a:t> (COOMET, PTB, Germany) </a:t>
            </a:r>
            <a:br>
              <a:rPr lang="en-US" sz="1200" b="1" dirty="0">
                <a:solidFill>
                  <a:srgbClr val="C00000"/>
                </a:solidFill>
                <a:latin typeface="+mj-lt"/>
              </a:rPr>
            </a:br>
            <a:r>
              <a:rPr lang="en-US" sz="1200" dirty="0">
                <a:latin typeface="+mj-lt"/>
              </a:rPr>
              <a:t>for the </a:t>
            </a:r>
            <a:r>
              <a:rPr lang="en-US" sz="1200" b="1" dirty="0">
                <a:solidFill>
                  <a:srgbClr val="000099"/>
                </a:solidFill>
                <a:latin typeface="+mj-lt"/>
              </a:rPr>
              <a:t>best report in the field of applied metrological activity</a:t>
            </a:r>
            <a:r>
              <a:rPr lang="en-US" sz="1200" dirty="0">
                <a:latin typeface="+mj-lt"/>
              </a:rPr>
              <a:t>.</a:t>
            </a:r>
            <a:endParaRPr lang="ru-RU" sz="1200" dirty="0">
              <a:latin typeface="+mj-lt"/>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14495"/>
            <a:ext cx="3368636" cy="1804730"/>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077" y="4464728"/>
            <a:ext cx="2621582" cy="1465529"/>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4042790"/>
            <a:ext cx="2619568" cy="1465529"/>
          </a:xfrm>
          <a:prstGeom prst="rect">
            <a:avLst/>
          </a:prstGeom>
        </p:spPr>
      </p:pic>
      <p:sp>
        <p:nvSpPr>
          <p:cNvPr id="26" name="Заголовок 1"/>
          <p:cNvSpPr txBox="1">
            <a:spLocks/>
          </p:cNvSpPr>
          <p:nvPr/>
        </p:nvSpPr>
        <p:spPr bwMode="auto">
          <a:xfrm>
            <a:off x="5081868" y="6256650"/>
            <a:ext cx="3238361" cy="298022"/>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solidFill>
                  <a:srgbClr val="C00000"/>
                </a:solidFill>
              </a:rPr>
              <a:t>Next Competition - </a:t>
            </a:r>
            <a:r>
              <a:rPr lang="ru-RU" sz="2100" b="1" dirty="0">
                <a:solidFill>
                  <a:srgbClr val="C00000"/>
                </a:solidFill>
              </a:rPr>
              <a:t>202</a:t>
            </a:r>
            <a:r>
              <a:rPr lang="en-US" sz="2100" b="1" dirty="0">
                <a:solidFill>
                  <a:srgbClr val="C00000"/>
                </a:solidFill>
              </a:rPr>
              <a:t>3</a:t>
            </a:r>
            <a:endParaRPr lang="ru-RU" sz="2100" b="1" dirty="0">
              <a:solidFill>
                <a:srgbClr val="C00000"/>
              </a:solidFill>
            </a:endParaRPr>
          </a:p>
        </p:txBody>
      </p:sp>
    </p:spTree>
    <p:extLst>
      <p:ext uri="{BB962C8B-B14F-4D97-AF65-F5344CB8AC3E}">
        <p14:creationId xmlns:p14="http://schemas.microsoft.com/office/powerpoint/2010/main" val="359570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5</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fontScale="90000"/>
          </a:bodyPr>
          <a:lstStyle/>
          <a:p>
            <a:r>
              <a:rPr lang="en-GB" dirty="0"/>
              <a:t>Overview of most urgent technical </a:t>
            </a:r>
            <a:br>
              <a:rPr lang="en-GB" dirty="0"/>
            </a:br>
            <a:r>
              <a:rPr lang="en-GB" dirty="0"/>
              <a:t>and other legal metrology issues in the region </a:t>
            </a:r>
            <a:br>
              <a:rPr lang="en-GB" dirty="0"/>
            </a:br>
            <a:r>
              <a:rPr lang="en-GB" dirty="0"/>
              <a:t>during the past year in the RLMO</a:t>
            </a:r>
          </a:p>
        </p:txBody>
      </p:sp>
      <p:sp>
        <p:nvSpPr>
          <p:cNvPr id="5" name="Title 1">
            <a:extLst>
              <a:ext uri="{FF2B5EF4-FFF2-40B4-BE49-F238E27FC236}">
                <a16:creationId xmlns:a16="http://schemas.microsoft.com/office/drawing/2014/main" id="{DC552090-FE49-1348-A840-FE4023AB3693}"/>
              </a:ext>
            </a:extLst>
          </p:cNvPr>
          <p:cNvSpPr txBox="1">
            <a:spLocks noGrp="1"/>
          </p:cNvSpPr>
          <p:nvPr>
            <p:ph idx="1"/>
          </p:nvPr>
        </p:nvSpPr>
        <p:spPr>
          <a:xfrm>
            <a:off x="457200" y="2348881"/>
            <a:ext cx="807524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GB" sz="2800" dirty="0">
                <a:solidFill>
                  <a:srgbClr val="000099"/>
                </a:solidFill>
              </a:rPr>
              <a:t>COOMET TC 2 “Legal Metrology”</a:t>
            </a:r>
          </a:p>
        </p:txBody>
      </p:sp>
      <p:pic>
        <p:nvPicPr>
          <p:cNvPr id="6" name="Picture 3" descr="A collage of a person&#10;&#10;Description automatically generated with medium confidence">
            <a:extLst>
              <a:ext uri="{FF2B5EF4-FFF2-40B4-BE49-F238E27FC236}">
                <a16:creationId xmlns:a16="http://schemas.microsoft.com/office/drawing/2014/main" id="{361A6D04-4B8D-F241-97C8-C07BE32EA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94870"/>
            <a:ext cx="50879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09F9BB4-A1EA-104E-AD7F-54E212E74934}"/>
              </a:ext>
            </a:extLst>
          </p:cNvPr>
          <p:cNvSpPr/>
          <p:nvPr/>
        </p:nvSpPr>
        <p:spPr>
          <a:xfrm>
            <a:off x="5931894" y="3225608"/>
            <a:ext cx="2195780" cy="1754326"/>
          </a:xfrm>
          <a:prstGeom prst="rect">
            <a:avLst/>
          </a:prstGeom>
        </p:spPr>
        <p:txBody>
          <a:bodyPr wrap="square">
            <a:spAutoFit/>
          </a:bodyPr>
          <a:lstStyle/>
          <a:p>
            <a:r>
              <a:rPr lang="en-US" altLang="ru-RU" b="1" dirty="0">
                <a:latin typeface="Calibri" pitchFamily="34" charset="0"/>
              </a:rPr>
              <a:t>21</a:t>
            </a:r>
            <a:r>
              <a:rPr lang="en-US" altLang="ru-RU" b="1" baseline="30000" dirty="0">
                <a:latin typeface="Calibri" pitchFamily="34" charset="0"/>
              </a:rPr>
              <a:t>st </a:t>
            </a:r>
            <a:r>
              <a:rPr lang="en-US" altLang="ru-RU" b="1" dirty="0">
                <a:latin typeface="Calibri" pitchFamily="34" charset="0"/>
              </a:rPr>
              <a:t>TC 2 meeting has taken online on </a:t>
            </a:r>
            <a:endParaRPr lang="ru-RU" altLang="ru-RU" b="1" dirty="0">
              <a:latin typeface="Calibri" pitchFamily="34" charset="0"/>
            </a:endParaRPr>
          </a:p>
          <a:p>
            <a:r>
              <a:rPr lang="en-US" altLang="ru-RU" b="1" dirty="0">
                <a:latin typeface="Calibri" pitchFamily="34" charset="0"/>
              </a:rPr>
              <a:t>7-8 April 2021</a:t>
            </a:r>
            <a:endParaRPr lang="uk-UA" altLang="ru-RU" b="1" dirty="0">
              <a:latin typeface="Calibri" pitchFamily="34" charset="0"/>
            </a:endParaRPr>
          </a:p>
          <a:p>
            <a:pPr algn="ctr"/>
            <a:r>
              <a:rPr lang="en-US" b="1" dirty="0">
                <a:solidFill>
                  <a:srgbClr val="00B0F0"/>
                </a:solidFill>
                <a:latin typeface="Calibri" pitchFamily="34" charset="0"/>
              </a:rPr>
              <a:t>WITH</a:t>
            </a:r>
            <a:endParaRPr lang="uk-UA" b="1" dirty="0">
              <a:solidFill>
                <a:srgbClr val="00B0F0"/>
              </a:solidFill>
              <a:latin typeface="Calibri" pitchFamily="34" charset="0"/>
            </a:endParaRPr>
          </a:p>
          <a:p>
            <a:pPr algn="ctr"/>
            <a:r>
              <a:rPr lang="en-GB" b="1" dirty="0">
                <a:solidFill>
                  <a:srgbClr val="00B0F0"/>
                </a:solidFill>
              </a:rPr>
              <a:t>WELMEC and APLMF CHAIRS</a:t>
            </a:r>
            <a:endParaRPr lang="en-UA" dirty="0">
              <a:solidFill>
                <a:srgbClr val="00B0F0"/>
              </a:solidFill>
            </a:endParaRPr>
          </a:p>
        </p:txBody>
      </p:sp>
      <p:sp>
        <p:nvSpPr>
          <p:cNvPr id="8" name="Pfeil: nach rechts 1">
            <a:extLst>
              <a:ext uri="{FF2B5EF4-FFF2-40B4-BE49-F238E27FC236}">
                <a16:creationId xmlns:a16="http://schemas.microsoft.com/office/drawing/2014/main" id="{FBD810A6-9262-414F-89FC-FC5497DB8680}"/>
              </a:ext>
            </a:extLst>
          </p:cNvPr>
          <p:cNvSpPr/>
          <p:nvPr/>
        </p:nvSpPr>
        <p:spPr>
          <a:xfrm rot="5400000">
            <a:off x="6770288" y="5067792"/>
            <a:ext cx="518991" cy="45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a:extLst>
              <a:ext uri="{FF2B5EF4-FFF2-40B4-BE49-F238E27FC236}">
                <a16:creationId xmlns:a16="http://schemas.microsoft.com/office/drawing/2014/main" id="{753BF939-5766-7D41-95FA-0CD08EBE2796}"/>
              </a:ext>
            </a:extLst>
          </p:cNvPr>
          <p:cNvSpPr/>
          <p:nvPr/>
        </p:nvSpPr>
        <p:spPr>
          <a:xfrm>
            <a:off x="5868144" y="5564262"/>
            <a:ext cx="2520280" cy="646331"/>
          </a:xfrm>
          <a:prstGeom prst="rect">
            <a:avLst/>
          </a:prstGeom>
        </p:spPr>
        <p:txBody>
          <a:bodyPr wrap="square">
            <a:spAutoFit/>
          </a:bodyPr>
          <a:lstStyle/>
          <a:p>
            <a:r>
              <a:rPr lang="en-US" altLang="ru-RU" b="1" dirty="0">
                <a:latin typeface="Calibri" pitchFamily="34" charset="0"/>
              </a:rPr>
              <a:t>Next meeting online </a:t>
            </a:r>
            <a:endParaRPr lang="ru-RU" altLang="ru-RU" b="1" dirty="0">
              <a:latin typeface="Calibri" pitchFamily="34" charset="0"/>
            </a:endParaRPr>
          </a:p>
          <a:p>
            <a:r>
              <a:rPr lang="en-US" altLang="ru-RU" b="1" dirty="0">
                <a:latin typeface="Calibri" pitchFamily="34" charset="0"/>
              </a:rPr>
              <a:t>27-28 September 2021</a:t>
            </a:r>
            <a:endParaRPr lang="en-UA" dirty="0"/>
          </a:p>
        </p:txBody>
      </p:sp>
    </p:spTree>
    <p:extLst>
      <p:ext uri="{BB962C8B-B14F-4D97-AF65-F5344CB8AC3E}">
        <p14:creationId xmlns:p14="http://schemas.microsoft.com/office/powerpoint/2010/main" val="42603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Graphical user interface&#10;&#10;Description automatically generated">
            <a:extLst>
              <a:ext uri="{FF2B5EF4-FFF2-40B4-BE49-F238E27FC236}">
                <a16:creationId xmlns:a16="http://schemas.microsoft.com/office/drawing/2014/main" id="{7B48C9F5-6456-0346-9558-C237B0A537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19" y="3039687"/>
            <a:ext cx="3910295" cy="224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6</a:t>
            </a:fld>
            <a:endParaRPr lang="en-GB" noProof="0" dirty="0"/>
          </a:p>
        </p:txBody>
      </p:sp>
      <p:sp>
        <p:nvSpPr>
          <p:cNvPr id="5" name="Title 1">
            <a:extLst>
              <a:ext uri="{FF2B5EF4-FFF2-40B4-BE49-F238E27FC236}">
                <a16:creationId xmlns:a16="http://schemas.microsoft.com/office/drawing/2014/main" id="{DC552090-FE49-1348-A840-FE4023AB3693}"/>
              </a:ext>
            </a:extLst>
          </p:cNvPr>
          <p:cNvSpPr txBox="1">
            <a:spLocks noGrp="1"/>
          </p:cNvSpPr>
          <p:nvPr>
            <p:ph idx="1"/>
          </p:nvPr>
        </p:nvSpPr>
        <p:spPr>
          <a:xfrm>
            <a:off x="500168" y="1124744"/>
            <a:ext cx="807524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GB" sz="2800" dirty="0"/>
              <a:t>COOMET TC 2 “Legal Metrology”</a:t>
            </a:r>
          </a:p>
        </p:txBody>
      </p:sp>
      <p:sp>
        <p:nvSpPr>
          <p:cNvPr id="4" name="Rectangle 3">
            <a:extLst>
              <a:ext uri="{FF2B5EF4-FFF2-40B4-BE49-F238E27FC236}">
                <a16:creationId xmlns:a16="http://schemas.microsoft.com/office/drawing/2014/main" id="{CC4DE873-C8D0-AE4E-A259-D0A06C113B89}"/>
              </a:ext>
            </a:extLst>
          </p:cNvPr>
          <p:cNvSpPr/>
          <p:nvPr/>
        </p:nvSpPr>
        <p:spPr>
          <a:xfrm>
            <a:off x="274614" y="1651871"/>
            <a:ext cx="4177695" cy="1200329"/>
          </a:xfrm>
          <a:prstGeom prst="rect">
            <a:avLst/>
          </a:prstGeom>
        </p:spPr>
        <p:txBody>
          <a:bodyPr wrap="square">
            <a:spAutoFit/>
          </a:bodyPr>
          <a:lstStyle/>
          <a:p>
            <a:pPr algn="ctr"/>
            <a:r>
              <a:rPr lang="en-US" b="1" dirty="0">
                <a:solidFill>
                  <a:srgbClr val="000099"/>
                </a:solidFill>
              </a:rPr>
              <a:t>COOMET webinar “</a:t>
            </a:r>
            <a:r>
              <a:rPr lang="en-GB" b="1" dirty="0">
                <a:solidFill>
                  <a:srgbClr val="000099"/>
                </a:solidFill>
              </a:rPr>
              <a:t>The role of measurement uncertainty in conformity assessment decisions in legal metrology” (6 April 20</a:t>
            </a:r>
            <a:r>
              <a:rPr lang="ru-RU" b="1" dirty="0">
                <a:solidFill>
                  <a:srgbClr val="000099"/>
                </a:solidFill>
              </a:rPr>
              <a:t>2</a:t>
            </a:r>
            <a:r>
              <a:rPr lang="en-GB" b="1" dirty="0">
                <a:solidFill>
                  <a:srgbClr val="000099"/>
                </a:solidFill>
              </a:rPr>
              <a:t>1, online)</a:t>
            </a:r>
            <a:endParaRPr lang="en-UA" dirty="0">
              <a:solidFill>
                <a:srgbClr val="000099"/>
              </a:solidFill>
            </a:endParaRPr>
          </a:p>
        </p:txBody>
      </p:sp>
      <p:pic>
        <p:nvPicPr>
          <p:cNvPr id="11" name="Picture 5" descr="A screenshot of a computer&#10;&#10;Description automatically generated with medium confidence">
            <a:extLst>
              <a:ext uri="{FF2B5EF4-FFF2-40B4-BE49-F238E27FC236}">
                <a16:creationId xmlns:a16="http://schemas.microsoft.com/office/drawing/2014/main" id="{618E8912-9241-8F4D-9F41-64D815C0AD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270" y="2875272"/>
            <a:ext cx="3141159" cy="176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a16="http://schemas.microsoft.com/office/drawing/2014/main" id="{CEDDA003-32B1-714C-869A-2F4253197AF8}"/>
              </a:ext>
            </a:extLst>
          </p:cNvPr>
          <p:cNvSpPr>
            <a:spLocks noChangeArrowheads="1"/>
          </p:cNvSpPr>
          <p:nvPr/>
        </p:nvSpPr>
        <p:spPr bwMode="auto">
          <a:xfrm>
            <a:off x="5407991" y="1611118"/>
            <a:ext cx="35216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a:r>
              <a:rPr lang="en-GB" altLang="en-UA" sz="1600" b="1" dirty="0">
                <a:latin typeface="Calibri" panose="020F0502020204030204" pitchFamily="34" charset="0"/>
              </a:rPr>
              <a:t>Excluding the</a:t>
            </a:r>
            <a:r>
              <a:rPr lang="ru-RU" altLang="en-UA" sz="1600" b="1" dirty="0">
                <a:latin typeface="Calibri" panose="020F0502020204030204" pitchFamily="34" charset="0"/>
              </a:rPr>
              <a:t> </a:t>
            </a:r>
            <a:r>
              <a:rPr lang="en-GB" altLang="en-UA" sz="1600" b="1" dirty="0">
                <a:latin typeface="Calibri" panose="020F0502020204030204" pitchFamily="34" charset="0"/>
              </a:rPr>
              <a:t>subcommittees from the structure of TC2 </a:t>
            </a:r>
            <a:endParaRPr lang="en-UA" altLang="en-UA" sz="1600" b="1" dirty="0">
              <a:latin typeface="Calibri" panose="020F0502020204030204" pitchFamily="34" charset="0"/>
            </a:endParaRPr>
          </a:p>
        </p:txBody>
      </p:sp>
      <p:pic>
        <p:nvPicPr>
          <p:cNvPr id="17" name="Picture 7" descr="Shape, arrow&#10;&#10;Description automatically generated">
            <a:extLst>
              <a:ext uri="{FF2B5EF4-FFF2-40B4-BE49-F238E27FC236}">
                <a16:creationId xmlns:a16="http://schemas.microsoft.com/office/drawing/2014/main" id="{DC41F47D-8199-B94B-8639-EE855B06A7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76256" y="1924623"/>
            <a:ext cx="632171" cy="63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4">
            <a:extLst>
              <a:ext uri="{FF2B5EF4-FFF2-40B4-BE49-F238E27FC236}">
                <a16:creationId xmlns:a16="http://schemas.microsoft.com/office/drawing/2014/main" id="{3164115C-1068-8B43-83A3-AB44189E0024}"/>
              </a:ext>
            </a:extLst>
          </p:cNvPr>
          <p:cNvGraphicFramePr>
            <a:graphicFrameLocks noGrp="1"/>
          </p:cNvGraphicFramePr>
          <p:nvPr>
            <p:extLst>
              <p:ext uri="{D42A27DB-BD31-4B8C-83A1-F6EECF244321}">
                <p14:modId xmlns:p14="http://schemas.microsoft.com/office/powerpoint/2010/main" val="2485667961"/>
              </p:ext>
            </p:extLst>
          </p:nvPr>
        </p:nvGraphicFramePr>
        <p:xfrm>
          <a:off x="5076056" y="2562096"/>
          <a:ext cx="3959994" cy="4114800"/>
        </p:xfrm>
        <a:graphic>
          <a:graphicData uri="http://schemas.openxmlformats.org/drawingml/2006/table">
            <a:tbl>
              <a:tblPr firstRow="1" bandRow="1">
                <a:tableStyleId>{6E25E649-3F16-4E02-A733-19D2CDBF48F0}</a:tableStyleId>
              </a:tblPr>
              <a:tblGrid>
                <a:gridCol w="1777609">
                  <a:extLst>
                    <a:ext uri="{9D8B030D-6E8A-4147-A177-3AD203B41FA5}">
                      <a16:colId xmlns:a16="http://schemas.microsoft.com/office/drawing/2014/main" val="20000"/>
                    </a:ext>
                  </a:extLst>
                </a:gridCol>
                <a:gridCol w="328348">
                  <a:extLst>
                    <a:ext uri="{9D8B030D-6E8A-4147-A177-3AD203B41FA5}">
                      <a16:colId xmlns:a16="http://schemas.microsoft.com/office/drawing/2014/main" val="20001"/>
                    </a:ext>
                  </a:extLst>
                </a:gridCol>
                <a:gridCol w="1854037">
                  <a:extLst>
                    <a:ext uri="{9D8B030D-6E8A-4147-A177-3AD203B41FA5}">
                      <a16:colId xmlns:a16="http://schemas.microsoft.com/office/drawing/2014/main" val="20002"/>
                    </a:ext>
                  </a:extLst>
                </a:gridCol>
              </a:tblGrid>
              <a:tr h="282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rPr>
                        <a:t>Direction</a:t>
                      </a:r>
                      <a:endParaRPr lang="en-UA" sz="1400" dirty="0">
                        <a:latin typeface="Calibri" panose="020F0502020204030204" pitchFamily="34" charset="0"/>
                        <a:cs typeface="Calibri" panose="020F0502020204030204" pitchFamily="34" charset="0"/>
                      </a:endParaRPr>
                    </a:p>
                  </a:txBody>
                  <a:tcPr/>
                </a:tc>
                <a:tc>
                  <a:txBody>
                    <a:bodyPr/>
                    <a:lstStyle/>
                    <a:p>
                      <a:pPr algn="ctr"/>
                      <a:endParaRPr lang="en-UA" sz="1400" dirty="0">
                        <a:latin typeface="Calibri" panose="020F0502020204030204" pitchFamily="34" charset="0"/>
                        <a:cs typeface="Calibri" panose="020F0502020204030204" pitchFamily="34" charset="0"/>
                      </a:endParaRPr>
                    </a:p>
                  </a:txBody>
                  <a:tcPr/>
                </a:tc>
                <a:tc>
                  <a:txBody>
                    <a:bodyPr/>
                    <a:lstStyle/>
                    <a:p>
                      <a:pPr algn="ctr"/>
                      <a:r>
                        <a:rPr lang="en-US" sz="1400" b="1" dirty="0">
                          <a:solidFill>
                            <a:srgbClr val="002060"/>
                          </a:solidFill>
                        </a:rPr>
                        <a:t>Coordinator</a:t>
                      </a:r>
                      <a:endParaRPr lang="ru-RU" sz="1400" b="1"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80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002060"/>
                          </a:solidFill>
                        </a:rPr>
                        <a:t>Measuring devices in the field of </a:t>
                      </a:r>
                      <a:r>
                        <a:rPr lang="en-US" sz="1400" b="0" dirty="0">
                          <a:solidFill>
                            <a:srgbClr val="002060"/>
                          </a:solidFill>
                        </a:rPr>
                        <a:t>LM</a:t>
                      </a:r>
                      <a:r>
                        <a:rPr lang="en-GB" sz="1400" b="0" dirty="0">
                          <a:solidFill>
                            <a:srgbClr val="002060"/>
                          </a:solidFill>
                        </a:rPr>
                        <a:t> </a:t>
                      </a:r>
                      <a:endParaRPr lang="en-UA" sz="1400" b="0" dirty="0">
                        <a:solidFill>
                          <a:srgbClr val="002060"/>
                        </a:solidFill>
                        <a:latin typeface="Calibri" panose="020F0502020204030204" pitchFamily="34" charset="0"/>
                        <a:cs typeface="Calibri" panose="020F0502020204030204" pitchFamily="34" charset="0"/>
                      </a:endParaRPr>
                    </a:p>
                  </a:txBody>
                  <a:tcPr/>
                </a:tc>
                <a:tc>
                  <a:txBody>
                    <a:bodyPr/>
                    <a:lstStyle/>
                    <a:p>
                      <a:endParaRPr lang="en-UA"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sz="1400" b="0" dirty="0">
                          <a:solidFill>
                            <a:srgbClr val="002060"/>
                          </a:solidFill>
                        </a:rPr>
                        <a:t>BelGIM, Bel</a:t>
                      </a:r>
                      <a:r>
                        <a:rPr lang="en-US" sz="1400" b="0" dirty="0" err="1">
                          <a:solidFill>
                            <a:srgbClr val="002060"/>
                          </a:solidFill>
                        </a:rPr>
                        <a:t>arus</a:t>
                      </a:r>
                      <a:endParaRPr lang="en-UA"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282685">
                <a:tc>
                  <a:txBody>
                    <a:bodyPr/>
                    <a:lstStyle/>
                    <a:p>
                      <a:endParaRPr lang="en-UA" sz="1400" b="0" dirty="0"/>
                    </a:p>
                  </a:txBody>
                  <a:tcPr/>
                </a:tc>
                <a:tc>
                  <a:txBody>
                    <a:bodyPr/>
                    <a:lstStyle/>
                    <a:p>
                      <a:endParaRPr lang="en-UA" sz="1400" b="0" dirty="0"/>
                    </a:p>
                  </a:txBody>
                  <a:tcPr/>
                </a:tc>
                <a:tc>
                  <a:txBody>
                    <a:bodyPr/>
                    <a:lstStyle/>
                    <a:p>
                      <a:endParaRPr lang="en-UA" sz="1400" b="0" dirty="0"/>
                    </a:p>
                  </a:txBody>
                  <a:tcPr/>
                </a:tc>
                <a:extLst>
                  <a:ext uri="{0D108BD9-81ED-4DB2-BD59-A6C34878D82A}">
                    <a16:rowId xmlns:a16="http://schemas.microsoft.com/office/drawing/2014/main" val="10002"/>
                  </a:ext>
                </a:extLst>
              </a:tr>
              <a:tr h="480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002060"/>
                          </a:solidFill>
                        </a:rPr>
                        <a:t>Measuring systems in the field of </a:t>
                      </a:r>
                      <a:r>
                        <a:rPr lang="en-US" sz="1400" b="0" dirty="0">
                          <a:solidFill>
                            <a:srgbClr val="002060"/>
                          </a:solidFill>
                        </a:rPr>
                        <a:t>LM</a:t>
                      </a:r>
                      <a:r>
                        <a:rPr lang="en-GB" sz="1400" b="0" dirty="0">
                          <a:solidFill>
                            <a:srgbClr val="002060"/>
                          </a:solidFill>
                        </a:rPr>
                        <a:t> </a:t>
                      </a:r>
                      <a:endParaRPr lang="en-UA" sz="1400" b="0" dirty="0">
                        <a:solidFill>
                          <a:srgbClr val="002060"/>
                        </a:solidFill>
                        <a:latin typeface="Calibri" panose="020F0502020204030204" pitchFamily="34" charset="0"/>
                        <a:cs typeface="Calibri" panose="020F0502020204030204" pitchFamily="34" charset="0"/>
                      </a:endParaRPr>
                    </a:p>
                  </a:txBody>
                  <a:tcPr/>
                </a:tc>
                <a:tc>
                  <a:txBody>
                    <a:bodyPr/>
                    <a:lstStyle/>
                    <a:p>
                      <a:endParaRPr lang="en-UA"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dirty="0">
                          <a:solidFill>
                            <a:srgbClr val="002060"/>
                          </a:solidFill>
                        </a:rPr>
                        <a:t>«</a:t>
                      </a:r>
                      <a:r>
                        <a:rPr lang="en-UA" sz="1400" b="0" dirty="0">
                          <a:solidFill>
                            <a:srgbClr val="002060"/>
                          </a:solidFill>
                        </a:rPr>
                        <a:t>Systema</a:t>
                      </a:r>
                      <a:r>
                        <a:rPr lang="ru-RU" sz="1400" b="0" dirty="0">
                          <a:solidFill>
                            <a:srgbClr val="002060"/>
                          </a:solidFill>
                        </a:rPr>
                        <a:t>»</a:t>
                      </a:r>
                      <a:r>
                        <a:rPr lang="en-UA" sz="1400" b="0" dirty="0">
                          <a:solidFill>
                            <a:srgbClr val="002060"/>
                          </a:solidFill>
                        </a:rPr>
                        <a:t>, Ukraine</a:t>
                      </a:r>
                      <a:endParaRPr lang="en-UA"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282685">
                <a:tc>
                  <a:txBody>
                    <a:bodyPr/>
                    <a:lstStyle/>
                    <a:p>
                      <a:endParaRPr lang="en-UA" sz="1400" b="0"/>
                    </a:p>
                  </a:txBody>
                  <a:tcPr/>
                </a:tc>
                <a:tc>
                  <a:txBody>
                    <a:bodyPr/>
                    <a:lstStyle/>
                    <a:p>
                      <a:endParaRPr lang="en-UA" sz="1400" b="0"/>
                    </a:p>
                  </a:txBody>
                  <a:tcPr/>
                </a:tc>
                <a:tc>
                  <a:txBody>
                    <a:bodyPr/>
                    <a:lstStyle/>
                    <a:p>
                      <a:endParaRPr lang="en-UA" sz="1400" b="0" dirty="0"/>
                    </a:p>
                  </a:txBody>
                  <a:tcPr/>
                </a:tc>
                <a:extLst>
                  <a:ext uri="{0D108BD9-81ED-4DB2-BD59-A6C34878D82A}">
                    <a16:rowId xmlns:a16="http://schemas.microsoft.com/office/drawing/2014/main" val="10004"/>
                  </a:ext>
                </a:extLst>
              </a:tr>
              <a:tr h="678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002060"/>
                          </a:solidFill>
                        </a:rPr>
                        <a:t>Medical equipment with measuring functions </a:t>
                      </a:r>
                      <a:endParaRPr lang="en-UA" sz="1400" b="0" kern="1200" dirty="0">
                        <a:solidFill>
                          <a:srgbClr val="002060"/>
                        </a:solidFill>
                        <a:latin typeface="Calibri" panose="020F0502020204030204" pitchFamily="34" charset="0"/>
                        <a:ea typeface="+mn-ea"/>
                        <a:cs typeface="Calibri" panose="020F0502020204030204" pitchFamily="34" charset="0"/>
                      </a:endParaRPr>
                    </a:p>
                  </a:txBody>
                  <a:tcPr/>
                </a:tc>
                <a:tc>
                  <a:txBody>
                    <a:bodyPr/>
                    <a:lstStyle/>
                    <a:p>
                      <a:endParaRPr lang="en-UA" sz="1400" b="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a:solidFill>
                            <a:srgbClr val="002060"/>
                          </a:solidFill>
                        </a:rPr>
                        <a:t>UzNIM</a:t>
                      </a:r>
                      <a:r>
                        <a:rPr lang="en-UA" sz="1400" b="0" dirty="0">
                          <a:solidFill>
                            <a:srgbClr val="002060"/>
                          </a:solidFill>
                        </a:rPr>
                        <a:t>, Uzbekistan</a:t>
                      </a:r>
                      <a:endParaRPr lang="en-UA"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282685">
                <a:tc>
                  <a:txBody>
                    <a:bodyPr/>
                    <a:lstStyle/>
                    <a:p>
                      <a:endParaRPr lang="en-UA" sz="1400" b="0"/>
                    </a:p>
                  </a:txBody>
                  <a:tcPr/>
                </a:tc>
                <a:tc>
                  <a:txBody>
                    <a:bodyPr/>
                    <a:lstStyle/>
                    <a:p>
                      <a:endParaRPr lang="en-UA" sz="1400" b="0"/>
                    </a:p>
                  </a:txBody>
                  <a:tcPr/>
                </a:tc>
                <a:tc>
                  <a:txBody>
                    <a:bodyPr/>
                    <a:lstStyle/>
                    <a:p>
                      <a:endParaRPr lang="en-UA" sz="1400" b="0" dirty="0"/>
                    </a:p>
                  </a:txBody>
                  <a:tcPr/>
                </a:tc>
                <a:extLst>
                  <a:ext uri="{0D108BD9-81ED-4DB2-BD59-A6C34878D82A}">
                    <a16:rowId xmlns:a16="http://schemas.microsoft.com/office/drawing/2014/main" val="10006"/>
                  </a:ext>
                </a:extLst>
              </a:tr>
              <a:tr h="480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002060"/>
                          </a:solidFill>
                        </a:rPr>
                        <a:t>Conformity assessment of MI</a:t>
                      </a:r>
                      <a:endParaRPr lang="en-UA" sz="1400" b="0" kern="1200" dirty="0">
                        <a:solidFill>
                          <a:srgbClr val="002060"/>
                        </a:solidFill>
                        <a:latin typeface="Calibri" panose="020F0502020204030204" pitchFamily="34" charset="0"/>
                        <a:ea typeface="+mn-ea"/>
                        <a:cs typeface="Calibri" panose="020F0502020204030204" pitchFamily="34" charset="0"/>
                      </a:endParaRPr>
                    </a:p>
                  </a:txBody>
                  <a:tcPr/>
                </a:tc>
                <a:tc>
                  <a:txBody>
                    <a:bodyPr/>
                    <a:lstStyle/>
                    <a:p>
                      <a:endParaRPr lang="en-UA"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sz="1400" b="0" dirty="0">
                          <a:solidFill>
                            <a:srgbClr val="002060"/>
                          </a:solidFill>
                        </a:rPr>
                        <a:t>Ukrmetrteststandart, Ukraine</a:t>
                      </a:r>
                      <a:endParaRPr lang="en-UA" sz="1400" b="0" kern="1200" dirty="0">
                        <a:solidFill>
                          <a:srgbClr val="C00000"/>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7"/>
                  </a:ext>
                </a:extLst>
              </a:tr>
              <a:tr h="282685">
                <a:tc>
                  <a:txBody>
                    <a:bodyPr/>
                    <a:lstStyle/>
                    <a:p>
                      <a:endParaRPr lang="en-UA" sz="1400" b="0" dirty="0"/>
                    </a:p>
                  </a:txBody>
                  <a:tcPr/>
                </a:tc>
                <a:tc>
                  <a:txBody>
                    <a:bodyPr/>
                    <a:lstStyle/>
                    <a:p>
                      <a:endParaRPr lang="en-UA" sz="1400" b="0"/>
                    </a:p>
                  </a:txBody>
                  <a:tcPr/>
                </a:tc>
                <a:tc>
                  <a:txBody>
                    <a:bodyPr/>
                    <a:lstStyle/>
                    <a:p>
                      <a:endParaRPr lang="en-UA" sz="1400" b="0" dirty="0"/>
                    </a:p>
                  </a:txBody>
                  <a:tcPr/>
                </a:tc>
                <a:extLst>
                  <a:ext uri="{0D108BD9-81ED-4DB2-BD59-A6C34878D82A}">
                    <a16:rowId xmlns:a16="http://schemas.microsoft.com/office/drawing/2014/main" val="10008"/>
                  </a:ext>
                </a:extLst>
              </a:tr>
              <a:tr h="282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rgbClr val="002060"/>
                          </a:solidFill>
                        </a:rPr>
                        <a:t>Digitalization in LM</a:t>
                      </a:r>
                      <a:endParaRPr lang="en-UA" sz="1400" b="0" kern="1200" dirty="0">
                        <a:solidFill>
                          <a:srgbClr val="002060"/>
                        </a:solidFill>
                        <a:latin typeface="Calibri" panose="020F0502020204030204" pitchFamily="34" charset="0"/>
                        <a:ea typeface="+mn-ea"/>
                        <a:cs typeface="Calibri" panose="020F0502020204030204" pitchFamily="34" charset="0"/>
                      </a:endParaRPr>
                    </a:p>
                  </a:txBody>
                  <a:tcPr/>
                </a:tc>
                <a:tc>
                  <a:txBody>
                    <a:bodyPr/>
                    <a:lstStyle/>
                    <a:p>
                      <a:endParaRPr lang="en-UA" sz="14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rgbClr val="002060"/>
                          </a:solidFill>
                        </a:rPr>
                        <a:t>MEN, Germany</a:t>
                      </a:r>
                      <a:r>
                        <a:rPr lang="en-UA" sz="1400" b="0" kern="1200" dirty="0">
                          <a:solidFill>
                            <a:srgbClr val="002060"/>
                          </a:solidFill>
                        </a:rPr>
                        <a:t> </a:t>
                      </a:r>
                      <a:endParaRPr lang="en-UA" sz="1400" b="0" kern="1200" dirty="0">
                        <a:solidFill>
                          <a:srgbClr val="002060"/>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
        <p:nvSpPr>
          <p:cNvPr id="10" name="Прямоугольник 9"/>
          <p:cNvSpPr/>
          <p:nvPr/>
        </p:nvSpPr>
        <p:spPr>
          <a:xfrm>
            <a:off x="200715" y="5355930"/>
            <a:ext cx="4752528" cy="1169551"/>
          </a:xfrm>
          <a:prstGeom prst="rect">
            <a:avLst/>
          </a:prstGeom>
        </p:spPr>
        <p:txBody>
          <a:bodyPr wrap="square">
            <a:spAutoFit/>
          </a:bodyPr>
          <a:lstStyle/>
          <a:p>
            <a:r>
              <a:rPr lang="en-US" sz="1400" dirty="0">
                <a:latin typeface="+mj-lt"/>
              </a:rPr>
              <a:t>More than </a:t>
            </a:r>
            <a:r>
              <a:rPr lang="en-US" sz="1400" b="1" dirty="0">
                <a:solidFill>
                  <a:srgbClr val="C00000"/>
                </a:solidFill>
                <a:latin typeface="+mj-lt"/>
              </a:rPr>
              <a:t>100 representatives of NMIs/DIs of COOMET </a:t>
            </a:r>
            <a:r>
              <a:rPr lang="en-US" sz="1400" dirty="0">
                <a:latin typeface="+mj-lt"/>
              </a:rPr>
              <a:t>member countries (Azerbaijan, Armenia, Belarus, Bosnia and Herzegovina, Germany, Kazakhstan, Kyrgyzstan, Moldova, Russia, Slovakia, Tajikistan, Turkey, Ukraine, Uzbekistan) took part in the seminar. </a:t>
            </a:r>
          </a:p>
        </p:txBody>
      </p:sp>
    </p:spTree>
    <p:extLst>
      <p:ext uri="{BB962C8B-B14F-4D97-AF65-F5344CB8AC3E}">
        <p14:creationId xmlns:p14="http://schemas.microsoft.com/office/powerpoint/2010/main" val="35236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7</a:t>
            </a:fld>
            <a:endParaRPr lang="en-GB" noProof="0" dirty="0"/>
          </a:p>
        </p:txBody>
      </p:sp>
      <p:sp>
        <p:nvSpPr>
          <p:cNvPr id="5" name="Title 1">
            <a:extLst>
              <a:ext uri="{FF2B5EF4-FFF2-40B4-BE49-F238E27FC236}">
                <a16:creationId xmlns:a16="http://schemas.microsoft.com/office/drawing/2014/main" id="{DC552090-FE49-1348-A840-FE4023AB3693}"/>
              </a:ext>
            </a:extLst>
          </p:cNvPr>
          <p:cNvSpPr txBox="1">
            <a:spLocks noGrp="1"/>
          </p:cNvSpPr>
          <p:nvPr>
            <p:ph idx="1"/>
          </p:nvPr>
        </p:nvSpPr>
        <p:spPr>
          <a:xfrm>
            <a:off x="500168" y="1124744"/>
            <a:ext cx="8075240" cy="50405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GB" dirty="0"/>
              <a:t>Tasks of COOMET TC 2 “Legal Metrology” for 2021</a:t>
            </a:r>
          </a:p>
        </p:txBody>
      </p:sp>
      <p:sp>
        <p:nvSpPr>
          <p:cNvPr id="12" name="Content Placeholder 3">
            <a:extLst>
              <a:ext uri="{FF2B5EF4-FFF2-40B4-BE49-F238E27FC236}">
                <a16:creationId xmlns:a16="http://schemas.microsoft.com/office/drawing/2014/main" id="{3094F870-CD4E-4EFF-9E1A-6A0E98D4AE22}"/>
              </a:ext>
            </a:extLst>
          </p:cNvPr>
          <p:cNvSpPr txBox="1">
            <a:spLocks/>
          </p:cNvSpPr>
          <p:nvPr/>
        </p:nvSpPr>
        <p:spPr>
          <a:xfrm>
            <a:off x="500168" y="1639317"/>
            <a:ext cx="8075240" cy="4814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rgbClr val="003399"/>
                </a:solidFill>
                <a:latin typeface="Calibri" pitchFamily="34" charset="0"/>
              </a:rPr>
              <a:t>TOP 12 for translation</a:t>
            </a:r>
            <a:endParaRPr lang="uk-UA" sz="1800" b="1" u="sng" dirty="0">
              <a:solidFill>
                <a:srgbClr val="003399"/>
              </a:solidFill>
              <a:latin typeface="Calibri" pitchFamily="34" charset="0"/>
            </a:endParaRPr>
          </a:p>
          <a:p>
            <a:pPr marL="0" indent="0">
              <a:buFont typeface="Arial" panose="020B0604020202020204" pitchFamily="34" charset="0"/>
              <a:buNone/>
            </a:pPr>
            <a:endParaRPr lang="uk-UA" sz="400" b="1" dirty="0">
              <a:solidFill>
                <a:srgbClr val="003399"/>
              </a:solidFill>
              <a:latin typeface="Calibri" pitchFamily="34" charset="0"/>
            </a:endParaRPr>
          </a:p>
          <a:p>
            <a:r>
              <a:rPr lang="en-GB" sz="1600" b="1" dirty="0">
                <a:solidFill>
                  <a:srgbClr val="003399"/>
                </a:solidFill>
                <a:latin typeface="Calibri" pitchFamily="34" charset="0"/>
              </a:rPr>
              <a:t>Translation of the Brochure UNIDO-OIML "Certification of measuring instruments"</a:t>
            </a:r>
            <a:endParaRPr lang="uk-UA" sz="1600" b="1" dirty="0">
              <a:solidFill>
                <a:srgbClr val="003399"/>
              </a:solidFill>
              <a:latin typeface="Calibri" pitchFamily="34" charset="0"/>
            </a:endParaRPr>
          </a:p>
          <a:p>
            <a:r>
              <a:rPr lang="en-GB" sz="1600" b="1" dirty="0">
                <a:solidFill>
                  <a:srgbClr val="003399"/>
                </a:solidFill>
                <a:latin typeface="Calibri" pitchFamily="34" charset="0"/>
              </a:rPr>
              <a:t>Translation of Document OIML D1:2020</a:t>
            </a:r>
          </a:p>
          <a:p>
            <a:r>
              <a:rPr lang="en-GB" sz="1600" b="1" dirty="0">
                <a:solidFill>
                  <a:srgbClr val="003399"/>
                </a:solidFill>
                <a:latin typeface="Calibri" pitchFamily="34" charset="0"/>
              </a:rPr>
              <a:t>Translation of D10, D11, D30, D31, D32, D33, R75, R125, R137, G14</a:t>
            </a:r>
          </a:p>
          <a:p>
            <a:endParaRPr lang="en-GB" sz="1050" b="1" dirty="0">
              <a:solidFill>
                <a:srgbClr val="003399"/>
              </a:solidFill>
              <a:latin typeface="Calibri" pitchFamily="34" charset="0"/>
            </a:endParaRPr>
          </a:p>
          <a:p>
            <a:pPr marL="0" indent="0">
              <a:buFont typeface="Arial" panose="020B0604020202020204" pitchFamily="34" charset="0"/>
              <a:buNone/>
            </a:pPr>
            <a:r>
              <a:rPr lang="en-GB" sz="1800" b="1" u="sng" dirty="0">
                <a:solidFill>
                  <a:srgbClr val="003399"/>
                </a:solidFill>
                <a:latin typeface="Calibri" pitchFamily="34" charset="0"/>
              </a:rPr>
              <a:t>Updating COOMET Recommendations</a:t>
            </a:r>
          </a:p>
          <a:p>
            <a:pPr marL="0" indent="0">
              <a:buFont typeface="Arial" panose="020B0604020202020204" pitchFamily="34" charset="0"/>
              <a:buNone/>
            </a:pPr>
            <a:endParaRPr lang="en-GB" sz="700" b="1" dirty="0">
              <a:solidFill>
                <a:srgbClr val="003399"/>
              </a:solidFill>
              <a:latin typeface="Calibri" pitchFamily="34" charset="0"/>
            </a:endParaRPr>
          </a:p>
          <a:p>
            <a:r>
              <a:rPr lang="en-GB" sz="1600" b="1" dirty="0">
                <a:solidFill>
                  <a:srgbClr val="003399"/>
                </a:solidFill>
                <a:latin typeface="Calibri" pitchFamily="34" charset="0"/>
              </a:rPr>
              <a:t>R/LM/28:2016 "Typical test program for software of measuring instruments"</a:t>
            </a:r>
            <a:endParaRPr lang="uk-UA" sz="1600" b="1" dirty="0">
              <a:solidFill>
                <a:srgbClr val="003399"/>
              </a:solidFill>
              <a:latin typeface="Calibri" pitchFamily="34" charset="0"/>
            </a:endParaRPr>
          </a:p>
          <a:p>
            <a:endParaRPr lang="en-GB" sz="400" b="1" dirty="0">
              <a:solidFill>
                <a:srgbClr val="003399"/>
              </a:solidFill>
              <a:latin typeface="Calibri" pitchFamily="34" charset="0"/>
            </a:endParaRPr>
          </a:p>
          <a:p>
            <a:r>
              <a:rPr lang="en-GB" sz="1600" b="1" dirty="0">
                <a:solidFill>
                  <a:srgbClr val="003399"/>
                </a:solidFill>
                <a:latin typeface="Calibri" pitchFamily="34" charset="0"/>
              </a:rPr>
              <a:t>R/LM/8:2002 "Construction, presentation, design and content of the Type description of the of measuring instrument for the national register of measuring instruments“</a:t>
            </a:r>
          </a:p>
          <a:p>
            <a:r>
              <a:rPr lang="en-US" sz="1600" b="1" dirty="0">
                <a:solidFill>
                  <a:srgbClr val="003399"/>
                </a:solidFill>
                <a:latin typeface="+mj-lt"/>
              </a:rPr>
              <a:t>R</a:t>
            </a:r>
            <a:r>
              <a:rPr lang="lt-LT" sz="1600" b="1" dirty="0">
                <a:solidFill>
                  <a:srgbClr val="003399"/>
                </a:solidFill>
                <a:latin typeface="+mj-lt"/>
              </a:rPr>
              <a:t>/</a:t>
            </a:r>
            <a:r>
              <a:rPr lang="en-US" sz="1600" b="1" dirty="0">
                <a:solidFill>
                  <a:srgbClr val="003399"/>
                </a:solidFill>
                <a:latin typeface="+mj-lt"/>
              </a:rPr>
              <a:t>LM</a:t>
            </a:r>
            <a:r>
              <a:rPr lang="lt-LT" sz="1600" b="1" dirty="0">
                <a:solidFill>
                  <a:srgbClr val="003399"/>
                </a:solidFill>
                <a:latin typeface="+mj-lt"/>
              </a:rPr>
              <a:t>/25:2015 "</a:t>
            </a:r>
            <a:r>
              <a:rPr lang="en-US" sz="1600" b="1" dirty="0">
                <a:solidFill>
                  <a:srgbClr val="003399"/>
                </a:solidFill>
                <a:latin typeface="+mj-lt"/>
              </a:rPr>
              <a:t>Procedure for recognizing technical devices as measuring instruments</a:t>
            </a:r>
            <a:r>
              <a:rPr lang="lt-LT" sz="1600" b="1" dirty="0">
                <a:solidFill>
                  <a:srgbClr val="003399"/>
                </a:solidFill>
                <a:latin typeface="+mj-lt"/>
              </a:rPr>
              <a:t>"</a:t>
            </a:r>
            <a:endParaRPr lang="uk-UA" sz="1600" b="1" dirty="0">
              <a:solidFill>
                <a:srgbClr val="003399"/>
              </a:solidFill>
              <a:latin typeface="+mj-lt"/>
            </a:endParaRPr>
          </a:p>
          <a:p>
            <a:endParaRPr lang="en-GB" sz="400" b="1" dirty="0">
              <a:solidFill>
                <a:srgbClr val="003399"/>
              </a:solidFill>
              <a:latin typeface="Calibri" pitchFamily="34" charset="0"/>
            </a:endParaRPr>
          </a:p>
          <a:p>
            <a:r>
              <a:rPr lang="en-GB" sz="1600" b="1" dirty="0">
                <a:solidFill>
                  <a:srgbClr val="003399"/>
                </a:solidFill>
                <a:latin typeface="Calibri" pitchFamily="34" charset="0"/>
              </a:rPr>
              <a:t>R/LM/26: 2015 "General requirements for the competence of verification laboratories"</a:t>
            </a:r>
            <a:endParaRPr lang="uk-UA" sz="1600" b="1" dirty="0">
              <a:solidFill>
                <a:srgbClr val="003399"/>
              </a:solidFill>
              <a:latin typeface="Calibri" pitchFamily="34" charset="0"/>
            </a:endParaRPr>
          </a:p>
          <a:p>
            <a:pPr marL="0" indent="0">
              <a:buFont typeface="Arial" panose="020B0604020202020204" pitchFamily="34" charset="0"/>
              <a:buNone/>
            </a:pPr>
            <a:endParaRPr lang="en-US" sz="900" b="1" dirty="0">
              <a:solidFill>
                <a:srgbClr val="003399"/>
              </a:solidFill>
              <a:latin typeface="Calibri" pitchFamily="34" charset="0"/>
            </a:endParaRPr>
          </a:p>
          <a:p>
            <a:pPr marL="0" indent="0">
              <a:buFont typeface="Arial" panose="020B0604020202020204" pitchFamily="34" charset="0"/>
              <a:buNone/>
            </a:pPr>
            <a:r>
              <a:rPr lang="en-US" sz="1800" b="1" u="sng" dirty="0">
                <a:solidFill>
                  <a:srgbClr val="003399"/>
                </a:solidFill>
                <a:latin typeface="Calibri" pitchFamily="34" charset="0"/>
              </a:rPr>
              <a:t>Drafting</a:t>
            </a:r>
            <a:r>
              <a:rPr lang="en-GB" sz="1800" b="1" u="sng" dirty="0">
                <a:solidFill>
                  <a:srgbClr val="003399"/>
                </a:solidFill>
                <a:latin typeface="Calibri" pitchFamily="34" charset="0"/>
              </a:rPr>
              <a:t> of a list </a:t>
            </a:r>
          </a:p>
          <a:p>
            <a:pPr marL="0" indent="0">
              <a:buFont typeface="Arial" panose="020B0604020202020204" pitchFamily="34" charset="0"/>
              <a:buNone/>
            </a:pPr>
            <a:endParaRPr lang="uk-UA" sz="200" b="1" u="sng" dirty="0">
              <a:solidFill>
                <a:srgbClr val="003399"/>
              </a:solidFill>
              <a:latin typeface="Calibri" pitchFamily="34" charset="0"/>
            </a:endParaRPr>
          </a:p>
          <a:p>
            <a:pPr marL="0" indent="0">
              <a:buFont typeface="Arial" panose="020B0604020202020204" pitchFamily="34" charset="0"/>
              <a:buNone/>
            </a:pPr>
            <a:r>
              <a:rPr lang="en-GB" sz="1600" b="1" dirty="0">
                <a:solidFill>
                  <a:srgbClr val="003399"/>
                </a:solidFill>
                <a:latin typeface="Calibri" pitchFamily="34" charset="0"/>
              </a:rPr>
              <a:t>of accepted rules, guidelines, recommendations in the field of legal metrology of other RLMOs of interest to COOMET countries, and agreement on the possibility of their application in COOMET member countries</a:t>
            </a:r>
            <a:endParaRPr lang="en-GB" sz="1600" dirty="0">
              <a:solidFill>
                <a:srgbClr val="003399"/>
              </a:solidFill>
            </a:endParaRPr>
          </a:p>
        </p:txBody>
      </p:sp>
    </p:spTree>
    <p:extLst>
      <p:ext uri="{BB962C8B-B14F-4D97-AF65-F5344CB8AC3E}">
        <p14:creationId xmlns:p14="http://schemas.microsoft.com/office/powerpoint/2010/main" val="401963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8</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fontScale="90000"/>
          </a:bodyPr>
          <a:lstStyle/>
          <a:p>
            <a:r>
              <a:rPr lang="en-GB" dirty="0"/>
              <a:t>Anticipated calendar of events</a:t>
            </a:r>
            <a:br>
              <a:rPr lang="en-GB" dirty="0"/>
            </a:br>
            <a:r>
              <a:rPr lang="en-GB" dirty="0"/>
              <a:t>for the coming year in the RLMO</a:t>
            </a:r>
          </a:p>
        </p:txBody>
      </p:sp>
      <p:sp>
        <p:nvSpPr>
          <p:cNvPr id="7" name="Rectangle 278"/>
          <p:cNvSpPr>
            <a:spLocks noChangeArrowheads="1"/>
          </p:cNvSpPr>
          <p:nvPr/>
        </p:nvSpPr>
        <p:spPr bwMode="auto">
          <a:xfrm>
            <a:off x="323529" y="2060848"/>
            <a:ext cx="856895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00000"/>
                </a:solidFill>
                <a:latin typeface="Arial" pitchFamily="34" charset="0"/>
                <a:ea typeface="SimSun" pitchFamily="2" charset="-122"/>
                <a:sym typeface="Arial" pitchFamily="34" charset="0"/>
              </a:defRPr>
            </a:lvl1pPr>
            <a:lvl2pPr marL="742950" indent="-285750">
              <a:defRPr b="1">
                <a:solidFill>
                  <a:srgbClr val="000000"/>
                </a:solidFill>
                <a:latin typeface="Arial" pitchFamily="34" charset="0"/>
                <a:ea typeface="SimSun" pitchFamily="2" charset="-122"/>
                <a:sym typeface="Arial" pitchFamily="34" charset="0"/>
              </a:defRPr>
            </a:lvl2pPr>
            <a:lvl3pPr marL="1143000" indent="-228600">
              <a:defRPr b="1">
                <a:solidFill>
                  <a:srgbClr val="000000"/>
                </a:solidFill>
                <a:latin typeface="Arial" pitchFamily="34" charset="0"/>
                <a:ea typeface="SimSun" pitchFamily="2" charset="-122"/>
                <a:sym typeface="Arial" pitchFamily="34" charset="0"/>
              </a:defRPr>
            </a:lvl3pPr>
            <a:lvl4pPr marL="1600200" indent="-228600">
              <a:defRPr b="1">
                <a:solidFill>
                  <a:srgbClr val="000000"/>
                </a:solidFill>
                <a:latin typeface="Arial" pitchFamily="34" charset="0"/>
                <a:ea typeface="SimSun" pitchFamily="2" charset="-122"/>
                <a:sym typeface="Arial" pitchFamily="34" charset="0"/>
              </a:defRPr>
            </a:lvl4pPr>
            <a:lvl5pPr marL="2057400" indent="-228600">
              <a:defRPr b="1">
                <a:solidFill>
                  <a:srgbClr val="000000"/>
                </a:solidFill>
                <a:latin typeface="Arial" pitchFamily="34" charset="0"/>
                <a:ea typeface="SimSun" pitchFamily="2" charset="-122"/>
                <a:sym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ea typeface="SimSun" pitchFamily="2" charset="-122"/>
                <a:sym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ea typeface="SimSun" pitchFamily="2" charset="-122"/>
                <a:sym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ea typeface="SimSun" pitchFamily="2" charset="-122"/>
                <a:sym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ea typeface="SimSun" pitchFamily="2" charset="-122"/>
                <a:sym typeface="Arial" pitchFamily="34" charset="0"/>
              </a:defRPr>
            </a:lvl9pPr>
          </a:lstStyle>
          <a:p>
            <a:pPr marL="342900" lvl="0" indent="-342900">
              <a:spcBef>
                <a:spcPts val="300"/>
              </a:spcBef>
              <a:spcAft>
                <a:spcPts val="300"/>
              </a:spcAft>
              <a:buFont typeface="Wingdings" panose="05000000000000000000" pitchFamily="2" charset="2"/>
              <a:buChar char="q"/>
            </a:pPr>
            <a:r>
              <a:rPr lang="en-US" sz="2000" dirty="0">
                <a:solidFill>
                  <a:schemeClr val="tx2"/>
                </a:solidFill>
                <a:latin typeface="+mj-lt"/>
              </a:rPr>
              <a:t>32</a:t>
            </a:r>
            <a:r>
              <a:rPr lang="en-US" sz="2000" baseline="30000" dirty="0">
                <a:solidFill>
                  <a:schemeClr val="tx2"/>
                </a:solidFill>
                <a:latin typeface="+mj-lt"/>
              </a:rPr>
              <a:t>nd</a:t>
            </a:r>
            <a:r>
              <a:rPr lang="en-US" sz="2000" dirty="0">
                <a:solidFill>
                  <a:schemeClr val="tx2"/>
                </a:solidFill>
                <a:latin typeface="+mj-lt"/>
              </a:rPr>
              <a:t> extraordinary COOMET Committee meeting </a:t>
            </a:r>
            <a:r>
              <a:rPr lang="en-US" sz="2000" b="0" dirty="0">
                <a:solidFill>
                  <a:schemeClr val="tx2"/>
                </a:solidFill>
                <a:latin typeface="+mj-lt"/>
              </a:rPr>
              <a:t>(26 October 2021, online); </a:t>
            </a:r>
            <a:endParaRPr lang="ru-RU" sz="2000" b="0" dirty="0">
              <a:solidFill>
                <a:schemeClr val="tx2"/>
              </a:solidFill>
              <a:latin typeface="+mj-lt"/>
            </a:endParaRPr>
          </a:p>
          <a:p>
            <a:pPr lvl="0">
              <a:spcBef>
                <a:spcPts val="300"/>
              </a:spcBef>
              <a:spcAft>
                <a:spcPts val="300"/>
              </a:spcAft>
            </a:pPr>
            <a:endParaRPr lang="ru-RU" sz="700" b="0" dirty="0">
              <a:solidFill>
                <a:schemeClr val="tx2"/>
              </a:solidFill>
              <a:latin typeface="+mj-lt"/>
            </a:endParaRPr>
          </a:p>
          <a:p>
            <a:pPr marL="342900" indent="-342900">
              <a:spcBef>
                <a:spcPts val="300"/>
              </a:spcBef>
              <a:spcAft>
                <a:spcPts val="300"/>
              </a:spcAft>
              <a:buFont typeface="Wingdings" panose="05000000000000000000" pitchFamily="2" charset="2"/>
              <a:buChar char="q"/>
            </a:pPr>
            <a:r>
              <a:rPr lang="en-US" sz="2000" dirty="0">
                <a:solidFill>
                  <a:schemeClr val="tx2"/>
                </a:solidFill>
                <a:latin typeface="+mj-lt"/>
              </a:rPr>
              <a:t>COOMET webinar</a:t>
            </a:r>
            <a:r>
              <a:rPr lang="en-GB" sz="2000" dirty="0">
                <a:solidFill>
                  <a:schemeClr val="tx2"/>
                </a:solidFill>
                <a:latin typeface="+mj-lt"/>
              </a:rPr>
              <a:t> "The practice of implementation of the documents </a:t>
            </a:r>
            <a:r>
              <a:rPr lang="en-US" sz="2000" dirty="0">
                <a:solidFill>
                  <a:schemeClr val="tx2"/>
                </a:solidFill>
                <a:latin typeface="+mj-lt"/>
              </a:rPr>
              <a:t>of the </a:t>
            </a:r>
            <a:r>
              <a:rPr lang="en-GB" sz="2000" dirty="0">
                <a:solidFill>
                  <a:schemeClr val="tx2"/>
                </a:solidFill>
                <a:latin typeface="+mj-lt"/>
              </a:rPr>
              <a:t>CIPM MRA and COOMET publication on carrying out and evaluation of results of calibration and comparison"</a:t>
            </a:r>
            <a:r>
              <a:rPr lang="en-GB" sz="2000" b="0" dirty="0">
                <a:solidFill>
                  <a:schemeClr val="tx2"/>
                </a:solidFill>
                <a:latin typeface="+mj-lt"/>
              </a:rPr>
              <a:t> (</a:t>
            </a:r>
            <a:r>
              <a:rPr lang="en-US" sz="2000" b="0" dirty="0">
                <a:solidFill>
                  <a:schemeClr val="tx2"/>
                </a:solidFill>
                <a:latin typeface="+mj-lt"/>
              </a:rPr>
              <a:t>15 October </a:t>
            </a:r>
            <a:r>
              <a:rPr lang="en-GB" sz="2000" b="0" dirty="0">
                <a:solidFill>
                  <a:schemeClr val="tx2"/>
                </a:solidFill>
                <a:latin typeface="+mj-lt"/>
              </a:rPr>
              <a:t>2021, online)</a:t>
            </a:r>
            <a:r>
              <a:rPr lang="en-US" sz="2000" b="0" dirty="0">
                <a:solidFill>
                  <a:schemeClr val="tx2"/>
                </a:solidFill>
                <a:latin typeface="+mj-lt"/>
              </a:rPr>
              <a:t>;</a:t>
            </a:r>
            <a:endParaRPr lang="ru-RU" sz="2000" b="0" dirty="0">
              <a:solidFill>
                <a:schemeClr val="tx2"/>
              </a:solidFill>
              <a:latin typeface="+mj-lt"/>
            </a:endParaRPr>
          </a:p>
          <a:p>
            <a:pPr marL="342900" lvl="0" indent="-342900">
              <a:spcBef>
                <a:spcPts val="300"/>
              </a:spcBef>
              <a:spcAft>
                <a:spcPts val="300"/>
              </a:spcAft>
              <a:buFont typeface="Wingdings" panose="05000000000000000000" pitchFamily="2" charset="2"/>
              <a:buChar char="q"/>
            </a:pPr>
            <a:r>
              <a:rPr lang="en-US" sz="2000" dirty="0">
                <a:solidFill>
                  <a:schemeClr val="tx2"/>
                </a:solidFill>
                <a:latin typeface="+mj-lt"/>
              </a:rPr>
              <a:t>COOMET training webinar on "Metrology of stable isotopes"</a:t>
            </a:r>
            <a:r>
              <a:rPr lang="en-US" sz="2000" b="0" dirty="0">
                <a:solidFill>
                  <a:schemeClr val="tx2"/>
                </a:solidFill>
                <a:latin typeface="+mj-lt"/>
              </a:rPr>
              <a:t> </a:t>
            </a:r>
            <a:br>
              <a:rPr lang="en-US" sz="2000" b="0" dirty="0">
                <a:solidFill>
                  <a:schemeClr val="tx2"/>
                </a:solidFill>
                <a:latin typeface="+mj-lt"/>
              </a:rPr>
            </a:br>
            <a:r>
              <a:rPr lang="en-US" sz="2000" b="0" dirty="0">
                <a:solidFill>
                  <a:schemeClr val="tx2"/>
                </a:solidFill>
                <a:latin typeface="+mj-lt"/>
              </a:rPr>
              <a:t>(during the TC 1.8 meeting: 28-29 October  2021, online);</a:t>
            </a:r>
            <a:endParaRPr lang="ru-RU" sz="2000" b="0" dirty="0">
              <a:solidFill>
                <a:schemeClr val="tx2"/>
              </a:solidFill>
              <a:latin typeface="+mj-lt"/>
            </a:endParaRPr>
          </a:p>
          <a:p>
            <a:pPr marL="342900" lvl="0" indent="-342900">
              <a:spcBef>
                <a:spcPts val="300"/>
              </a:spcBef>
              <a:spcAft>
                <a:spcPts val="300"/>
              </a:spcAft>
              <a:buFont typeface="Wingdings" panose="05000000000000000000" pitchFamily="2" charset="2"/>
              <a:buChar char="q"/>
            </a:pPr>
            <a:r>
              <a:rPr lang="en-US" sz="2000" dirty="0">
                <a:solidFill>
                  <a:schemeClr val="tx2"/>
                </a:solidFill>
                <a:latin typeface="+mj-lt"/>
              </a:rPr>
              <a:t>COOMET webinars</a:t>
            </a:r>
            <a:r>
              <a:rPr lang="en-GB" sz="2000" dirty="0">
                <a:solidFill>
                  <a:schemeClr val="tx2"/>
                </a:solidFill>
                <a:latin typeface="+mj-lt"/>
              </a:rPr>
              <a:t> "The practice of implementation of the CIPM MRA documents regulating the activities of NMIs on the procedure for СМС preparing and calculation of the uncertainty budget" </a:t>
            </a:r>
            <a:br>
              <a:rPr lang="ru-RU" sz="2000" dirty="0">
                <a:solidFill>
                  <a:schemeClr val="tx2"/>
                </a:solidFill>
                <a:latin typeface="+mj-lt"/>
              </a:rPr>
            </a:br>
            <a:r>
              <a:rPr lang="en-GB" sz="2000" b="0" dirty="0">
                <a:solidFill>
                  <a:schemeClr val="tx2"/>
                </a:solidFill>
                <a:latin typeface="+mj-lt"/>
              </a:rPr>
              <a:t>for </a:t>
            </a:r>
            <a:r>
              <a:rPr lang="en-US" sz="2000" b="0" dirty="0">
                <a:solidFill>
                  <a:schemeClr val="tx2"/>
                </a:solidFill>
                <a:latin typeface="+mj-lt"/>
              </a:rPr>
              <a:t>interested TCs</a:t>
            </a:r>
            <a:r>
              <a:rPr lang="en-GB" sz="2000" b="0" dirty="0">
                <a:solidFill>
                  <a:schemeClr val="tx2"/>
                </a:solidFill>
                <a:latin typeface="+mj-lt"/>
              </a:rPr>
              <a:t> (</a:t>
            </a:r>
            <a:r>
              <a:rPr lang="en-US" sz="2000" b="0" dirty="0">
                <a:solidFill>
                  <a:schemeClr val="tx2"/>
                </a:solidFill>
                <a:latin typeface="+mj-lt"/>
              </a:rPr>
              <a:t>jointly with the TC meetings, </a:t>
            </a:r>
            <a:r>
              <a:rPr lang="en-GB" sz="2000" b="0" dirty="0">
                <a:solidFill>
                  <a:schemeClr val="tx2"/>
                </a:solidFill>
                <a:latin typeface="+mj-lt"/>
              </a:rPr>
              <a:t>autumn 2021, online)</a:t>
            </a:r>
            <a:r>
              <a:rPr lang="en-US" sz="2000" b="0" dirty="0">
                <a:solidFill>
                  <a:schemeClr val="tx2"/>
                </a:solidFill>
                <a:latin typeface="+mj-lt"/>
              </a:rPr>
              <a:t>;</a:t>
            </a:r>
            <a:endParaRPr lang="ru-RU" sz="2000" b="0" dirty="0">
              <a:solidFill>
                <a:schemeClr val="tx2"/>
              </a:solidFill>
              <a:latin typeface="+mj-lt"/>
            </a:endParaRPr>
          </a:p>
          <a:p>
            <a:pPr marL="342900" lvl="0" indent="-342900">
              <a:spcBef>
                <a:spcPts val="300"/>
              </a:spcBef>
              <a:spcAft>
                <a:spcPts val="300"/>
              </a:spcAft>
              <a:buFont typeface="Wingdings" panose="05000000000000000000" pitchFamily="2" charset="2"/>
              <a:buChar char="q"/>
            </a:pPr>
            <a:r>
              <a:rPr lang="en-US" sz="2000" dirty="0">
                <a:solidFill>
                  <a:schemeClr val="tx2"/>
                </a:solidFill>
                <a:latin typeface="+mj-lt"/>
              </a:rPr>
              <a:t>Workshop on digital transformation in metrology for young COOMET metrologists </a:t>
            </a:r>
            <a:r>
              <a:rPr lang="en-US" sz="2000" b="0" dirty="0">
                <a:solidFill>
                  <a:schemeClr val="tx2"/>
                </a:solidFill>
                <a:latin typeface="+mj-lt"/>
              </a:rPr>
              <a:t>(autumn 2021, online).</a:t>
            </a:r>
            <a:endParaRPr lang="ru-RU" sz="2000" b="0" dirty="0">
              <a:solidFill>
                <a:schemeClr val="tx2"/>
              </a:solidFill>
              <a:latin typeface="+mj-lt"/>
            </a:endParaRPr>
          </a:p>
        </p:txBody>
      </p:sp>
    </p:spTree>
    <p:extLst>
      <p:ext uri="{BB962C8B-B14F-4D97-AF65-F5344CB8AC3E}">
        <p14:creationId xmlns:p14="http://schemas.microsoft.com/office/powerpoint/2010/main" val="14804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9</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a:bodyPr>
          <a:lstStyle/>
          <a:p>
            <a:r>
              <a:rPr lang="en-US" dirty="0"/>
              <a:t>Comments on RLMO discussion topics for this year </a:t>
            </a:r>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a:xfrm>
            <a:off x="534380" y="1916833"/>
            <a:ext cx="8075240" cy="1008112"/>
          </a:xfrm>
        </p:spPr>
        <p:txBody>
          <a:bodyPr>
            <a:normAutofit lnSpcReduction="10000"/>
          </a:bodyPr>
          <a:lstStyle/>
          <a:p>
            <a:pPr marL="0" indent="0" algn="ctr">
              <a:buNone/>
            </a:pPr>
            <a:r>
              <a:rPr lang="en-US" b="1" dirty="0">
                <a:solidFill>
                  <a:srgbClr val="000099"/>
                </a:solidFill>
              </a:rPr>
              <a:t>Discussion Topic: </a:t>
            </a:r>
          </a:p>
          <a:p>
            <a:pPr marL="0" indent="0">
              <a:buNone/>
            </a:pPr>
            <a:r>
              <a:rPr lang="en-US" dirty="0"/>
              <a:t>How is your RLMO approaching ‘digitalization’ pertaining to measuring instruments in your region?</a:t>
            </a:r>
          </a:p>
        </p:txBody>
      </p:sp>
      <p:pic>
        <p:nvPicPr>
          <p:cNvPr id="6" name="Picture 5">
            <a:extLst>
              <a:ext uri="{FF2B5EF4-FFF2-40B4-BE49-F238E27FC236}">
                <a16:creationId xmlns:a16="http://schemas.microsoft.com/office/drawing/2014/main" id="{EB5FF2D0-48B4-7E49-992E-3074DD1724BF}"/>
              </a:ext>
            </a:extLst>
          </p:cNvPr>
          <p:cNvPicPr>
            <a:picLocks noChangeAspect="1"/>
          </p:cNvPicPr>
          <p:nvPr/>
        </p:nvPicPr>
        <p:blipFill>
          <a:blip r:embed="rId2"/>
          <a:stretch>
            <a:fillRect/>
          </a:stretch>
        </p:blipFill>
        <p:spPr>
          <a:xfrm>
            <a:off x="534380" y="3356992"/>
            <a:ext cx="4716016" cy="2273013"/>
          </a:xfrm>
          <a:prstGeom prst="rect">
            <a:avLst/>
          </a:prstGeom>
        </p:spPr>
      </p:pic>
      <p:sp>
        <p:nvSpPr>
          <p:cNvPr id="7" name="TextBox 6">
            <a:extLst>
              <a:ext uri="{FF2B5EF4-FFF2-40B4-BE49-F238E27FC236}">
                <a16:creationId xmlns:a16="http://schemas.microsoft.com/office/drawing/2014/main" id="{0FBF0C2E-DF36-7D41-9CF8-72D68A4DCDD1}"/>
              </a:ext>
            </a:extLst>
          </p:cNvPr>
          <p:cNvSpPr txBox="1"/>
          <p:nvPr/>
        </p:nvSpPr>
        <p:spPr>
          <a:xfrm>
            <a:off x="611561" y="2987080"/>
            <a:ext cx="4608512" cy="307777"/>
          </a:xfrm>
          <a:prstGeom prst="rect">
            <a:avLst/>
          </a:prstGeom>
          <a:noFill/>
        </p:spPr>
        <p:txBody>
          <a:bodyPr wrap="square" rtlCol="0">
            <a:spAutoFit/>
          </a:bodyPr>
          <a:lstStyle/>
          <a:p>
            <a:r>
              <a:rPr lang="en-US" sz="1400" b="1" dirty="0"/>
              <a:t>Established COOMET WG “Digitalization in metrology”</a:t>
            </a:r>
            <a:endParaRPr lang="en-UA" sz="1400" b="1" dirty="0"/>
          </a:p>
        </p:txBody>
      </p:sp>
      <p:sp>
        <p:nvSpPr>
          <p:cNvPr id="8" name="Rectangle 7">
            <a:extLst>
              <a:ext uri="{FF2B5EF4-FFF2-40B4-BE49-F238E27FC236}">
                <a16:creationId xmlns:a16="http://schemas.microsoft.com/office/drawing/2014/main" id="{5DF7126A-08A1-DC42-932D-2B3D8462CC1D}"/>
              </a:ext>
            </a:extLst>
          </p:cNvPr>
          <p:cNvSpPr/>
          <p:nvPr/>
        </p:nvSpPr>
        <p:spPr>
          <a:xfrm>
            <a:off x="5436096" y="3062337"/>
            <a:ext cx="3456384" cy="2862322"/>
          </a:xfrm>
          <a:prstGeom prst="rect">
            <a:avLst/>
          </a:prstGeom>
        </p:spPr>
        <p:txBody>
          <a:bodyPr wrap="square">
            <a:spAutoFit/>
          </a:bodyPr>
          <a:lstStyle/>
          <a:p>
            <a:pPr algn="just"/>
            <a:r>
              <a:rPr lang="en-US" altLang="ru-RU" dirty="0">
                <a:latin typeface="Calibri" pitchFamily="34" charset="0"/>
              </a:rPr>
              <a:t>In accordance to Agenda of the next TC2 meeting (online,  </a:t>
            </a:r>
            <a:br>
              <a:rPr lang="en-US" altLang="ru-RU" dirty="0">
                <a:latin typeface="Calibri" pitchFamily="34" charset="0"/>
              </a:rPr>
            </a:br>
            <a:r>
              <a:rPr lang="en-US" altLang="ru-RU" dirty="0">
                <a:latin typeface="Calibri" pitchFamily="34" charset="0"/>
              </a:rPr>
              <a:t>27 September 2021) expected </a:t>
            </a:r>
            <a:r>
              <a:rPr lang="en-US" dirty="0">
                <a:latin typeface="Calibri" pitchFamily="34" charset="0"/>
              </a:rPr>
              <a:t>brainstorming and information exchange about current level of digitalization in member countries</a:t>
            </a:r>
          </a:p>
          <a:p>
            <a:pPr algn="just"/>
            <a:endParaRPr lang="en-US" dirty="0">
              <a:latin typeface="Calibri" pitchFamily="34" charset="0"/>
            </a:endParaRPr>
          </a:p>
          <a:p>
            <a:r>
              <a:rPr lang="en-US" dirty="0">
                <a:latin typeface="Calibri" pitchFamily="34" charset="0"/>
              </a:rPr>
              <a:t>Next steps in LM – Coordinator of Direction </a:t>
            </a:r>
            <a:r>
              <a:rPr lang="en-GB" dirty="0">
                <a:solidFill>
                  <a:srgbClr val="002060"/>
                </a:solidFill>
              </a:rPr>
              <a:t>Digitalization in LM</a:t>
            </a:r>
            <a:endParaRPr lang="en-UA" dirty="0">
              <a:solidFill>
                <a:srgbClr val="002060"/>
              </a:solidFill>
              <a:latin typeface="Calibri" panose="020F0502020204030204" pitchFamily="34" charset="0"/>
              <a:cs typeface="Calibri" panose="020F0502020204030204" pitchFamily="34" charset="0"/>
            </a:endParaRPr>
          </a:p>
          <a:p>
            <a:r>
              <a:rPr lang="en-UA" dirty="0"/>
              <a:t>Peter Ulbig</a:t>
            </a:r>
          </a:p>
        </p:txBody>
      </p:sp>
    </p:spTree>
    <p:extLst>
      <p:ext uri="{BB962C8B-B14F-4D97-AF65-F5344CB8AC3E}">
        <p14:creationId xmlns:p14="http://schemas.microsoft.com/office/powerpoint/2010/main" val="3136452909"/>
      </p:ext>
    </p:extLst>
  </p:cSld>
  <p:clrMapOvr>
    <a:masterClrMapping/>
  </p:clrMapOvr>
</p:sld>
</file>

<file path=ppt/theme/theme1.xml><?xml version="1.0" encoding="utf-8"?>
<a:theme xmlns:a="http://schemas.openxmlformats.org/drawingml/2006/main" name="51_CIML_ppt_layout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56CIML_PPT_Template.potx" id="{889B8E07-F202-4739-ACD6-F6934771B4F1}" vid="{72080C5D-E40C-4E0A-BB39-B925EFF221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56CIML_PPT_Template</Template>
  <TotalTime>11596</TotalTime>
  <Words>1193</Words>
  <Application>Microsoft Macintosh PowerPoint</Application>
  <PresentationFormat>On-screen Show (4:3)</PresentationFormat>
  <Paragraphs>108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vt:lpstr>
      <vt:lpstr>51_CIML_ppt_layout_2016</vt:lpstr>
      <vt:lpstr>COOMET Update to the RLMO Round Table</vt:lpstr>
      <vt:lpstr>Overview of significant developments and activities  during the past year in the RLMO</vt:lpstr>
      <vt:lpstr>Overview of significant developments and activities  during the past year in the RLMO</vt:lpstr>
      <vt:lpstr>Overview of significant developments and activities  during the past year in the RLMO</vt:lpstr>
      <vt:lpstr>Overview of most urgent technical  and other legal metrology issues in the region  during the past year in the RLMO</vt:lpstr>
      <vt:lpstr>PowerPoint Presentation</vt:lpstr>
      <vt:lpstr>PowerPoint Presentation</vt:lpstr>
      <vt:lpstr>Anticipated calendar of events for the coming year in the RLMO</vt:lpstr>
      <vt:lpstr>Comments on RLMO discussion topics for this year </vt:lpstr>
      <vt:lpstr>Summary/Concluding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Luis Mussio</dc:creator>
  <cp:lastModifiedBy>Юрій Кузьменко</cp:lastModifiedBy>
  <cp:revision>38</cp:revision>
  <dcterms:created xsi:type="dcterms:W3CDTF">2021-08-16T10:44:54Z</dcterms:created>
  <dcterms:modified xsi:type="dcterms:W3CDTF">2021-09-08T12:39:40Z</dcterms:modified>
</cp:coreProperties>
</file>